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078B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 varScale="1">
        <p:scale>
          <a:sx n="65" d="100"/>
          <a:sy n="65" d="100"/>
        </p:scale>
        <p:origin x="-15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3960440"/>
          </a:xfrm>
        </p:spPr>
        <p:txBody>
          <a:bodyPr>
            <a:normAutofit/>
          </a:bodyPr>
          <a:lstStyle/>
          <a:p>
            <a:r>
              <a:rPr lang="ru-RU" sz="5300" b="1" i="1" dirty="0" smtClean="0">
                <a:solidFill>
                  <a:srgbClr val="AF078B"/>
                </a:solidFill>
                <a:latin typeface="Arial Narrow" pitchFamily="34" charset="0"/>
              </a:rPr>
              <a:t>ОСНОВНАЯ ОБРАЗОВАТЕЛЬНАЯ ПРОГРАММА </a:t>
            </a:r>
            <a:r>
              <a:rPr lang="ru-RU" sz="4000" b="1" i="1" dirty="0" smtClean="0">
                <a:solidFill>
                  <a:srgbClr val="AF078B"/>
                </a:solidFill>
                <a:latin typeface="Arial Narrow" pitchFamily="34" charset="0"/>
              </a:rPr>
              <a:t/>
            </a:r>
            <a:br>
              <a:rPr lang="ru-RU" sz="4000" b="1" i="1" dirty="0" smtClean="0">
                <a:solidFill>
                  <a:srgbClr val="AF078B"/>
                </a:solidFill>
                <a:latin typeface="Arial Narrow" pitchFamily="34" charset="0"/>
              </a:rPr>
            </a:br>
            <a:endParaRPr lang="ru-RU" b="1" i="1" dirty="0">
              <a:solidFill>
                <a:srgbClr val="AF078B"/>
              </a:solidFill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МБДОУ «ДЕТСКИЙ САД №7 Г.БЕСЛАНА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»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5" name="Рисунок 4" descr="image_image_2865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2088232" cy="211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24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332656"/>
            <a:ext cx="8280920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  <a:t>          ЧТО НОВОГО ОЖИДАЕТ ДОШКОЛЬНОЕ ОБРАЗОВАНИЕ </a:t>
            </a:r>
          </a:p>
          <a:p>
            <a:pPr algn="ctr"/>
            <a: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  <a:t>В БЛИЖАЙШЕМ БУДУЩЕМ? </a:t>
            </a:r>
            <a:b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</a:br>
            <a:endParaRPr lang="ru-RU" b="1" i="1" dirty="0" smtClean="0">
              <a:solidFill>
                <a:srgbClr val="AF078B"/>
              </a:solidFill>
              <a:latin typeface="Arial Narrow" pitchFamily="34" charset="0"/>
            </a:endParaRPr>
          </a:p>
          <a:p>
            <a:pPr algn="ctr"/>
            <a:endParaRPr lang="ru-RU" b="1" i="1" dirty="0">
              <a:solidFill>
                <a:srgbClr val="AF078B"/>
              </a:solidFill>
              <a:latin typeface="Arial Narrow" pitchFamily="34" charset="0"/>
            </a:endParaRPr>
          </a:p>
          <a:p>
            <a:pPr algn="ctr"/>
            <a:endParaRPr lang="ru-RU" b="1" i="1" dirty="0" smtClean="0">
              <a:solidFill>
                <a:srgbClr val="AF078B"/>
              </a:solidFill>
              <a:latin typeface="Arial Narrow" pitchFamily="34" charset="0"/>
            </a:endParaRPr>
          </a:p>
          <a:p>
            <a:pPr algn="just"/>
            <a:r>
              <a:rPr lang="ru-RU" sz="2400" b="1" dirty="0" smtClean="0">
                <a:solidFill>
                  <a:srgbClr val="AF078B"/>
                </a:solidFill>
                <a:latin typeface="Arial Narrow" pitchFamily="34" charset="0"/>
              </a:rPr>
              <a:t>Во-первых</a:t>
            </a:r>
            <a:r>
              <a:rPr lang="ru-RU" sz="2400" b="1" dirty="0">
                <a:solidFill>
                  <a:srgbClr val="AF078B"/>
                </a:solidFill>
                <a:latin typeface="Arial Narrow" pitchFamily="34" charset="0"/>
              </a:rPr>
              <a:t>,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дошкольное образовательное учреждение из "камеры хранения" ребенка реально превращается в образовательную организацию, в которой реализация основной образовательной программы дошкольного образования сопровождается осуществлением присмотра и ухода за воспитанниками, включая организацию их питания и режима дня. </a:t>
            </a:r>
          </a:p>
          <a:p>
            <a:pPr algn="just"/>
            <a:r>
              <a:rPr lang="ru-RU" sz="2400" b="1" dirty="0"/>
              <a:t> </a:t>
            </a:r>
            <a:endParaRPr lang="ru-RU" sz="2400" dirty="0"/>
          </a:p>
          <a:p>
            <a:pPr algn="just"/>
            <a:r>
              <a:rPr lang="ru-RU" sz="2400" b="1" dirty="0">
                <a:solidFill>
                  <a:srgbClr val="AF078B"/>
                </a:solidFill>
                <a:latin typeface="Arial Narrow" pitchFamily="34" charset="0"/>
              </a:rPr>
              <a:t>Во-вторых,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все дети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предшкольного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возраста должны быть обеспечены возможностью получения дошкольного образования. </a:t>
            </a:r>
          </a:p>
          <a:p>
            <a:pPr algn="just"/>
            <a:r>
              <a:rPr lang="ru-RU" sz="2400" b="1" dirty="0">
                <a:latin typeface="Arial Narrow" pitchFamily="34" charset="0"/>
              </a:rPr>
              <a:t> </a:t>
            </a:r>
            <a:endParaRPr lang="ru-RU" sz="2400" dirty="0">
              <a:latin typeface="Arial Narrow" pitchFamily="34" charset="0"/>
            </a:endParaRPr>
          </a:p>
          <a:p>
            <a:pPr algn="just"/>
            <a:r>
              <a:rPr lang="ru-RU" sz="2400" b="1" dirty="0">
                <a:solidFill>
                  <a:srgbClr val="AF078B"/>
                </a:solidFill>
                <a:latin typeface="Arial Narrow" pitchFamily="34" charset="0"/>
              </a:rPr>
              <a:t>В-третьих</a:t>
            </a:r>
            <a:r>
              <a:rPr lang="ru-RU" sz="2400" dirty="0">
                <a:solidFill>
                  <a:srgbClr val="AF078B"/>
                </a:solidFill>
                <a:latin typeface="Arial Narrow" pitchFamily="34" charset="0"/>
              </a:rPr>
              <a:t>,</a:t>
            </a: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плата с родителей (законных представителей) взимается за присмотр и уход за ребенком. Образовательная программа предоставляется бесплатно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. </a:t>
            </a:r>
          </a:p>
          <a:p>
            <a:pPr algn="just"/>
            <a:r>
              <a:rPr lang="ru-RU" sz="2000" dirty="0">
                <a:latin typeface="Arial Narrow" pitchFamily="34" charset="0"/>
              </a:rPr>
              <a:t> </a:t>
            </a:r>
            <a:endParaRPr lang="ru-RU" sz="2000" dirty="0" smtClean="0">
              <a:latin typeface="Arial Narrow" pitchFamily="34" charset="0"/>
            </a:endParaRPr>
          </a:p>
          <a:p>
            <a:endParaRPr lang="ru-RU" sz="2000" dirty="0">
              <a:latin typeface="Arial Narrow" pitchFamily="34" charset="0"/>
            </a:endParaRPr>
          </a:p>
          <a:p>
            <a:endParaRPr lang="ru-RU" sz="2000" dirty="0" smtClean="0">
              <a:latin typeface="Arial Narrow" pitchFamily="34" charset="0"/>
            </a:endParaRPr>
          </a:p>
          <a:p>
            <a:endParaRPr lang="ru-RU" sz="2000" dirty="0">
              <a:latin typeface="Arial Narrow" pitchFamily="34" charset="0"/>
            </a:endParaRPr>
          </a:p>
          <a:p>
            <a:endParaRPr lang="ru-RU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297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804" y="260648"/>
            <a:ext cx="777686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    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                                    Отличие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принципиально видно.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                                    В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основе лежит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деятельностный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подход,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                                     ребёнок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узнаёт мир через деятельность.</a:t>
            </a:r>
          </a:p>
          <a:p>
            <a:pPr algn="just"/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                                     ДЕЯТЕЛЬНОСТЬ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- 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должна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стать основой обучения ребёнка т.е. уйти от монологической речи воспитателя и прийти к тому, что ребёнок станет самостоятельным. Другими словами добывает знания себе сам.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Воспитатель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лишь сопровождает ребёнка и на первом занятии (образовательная деятельность). Дошкольник должен почувствовать себя хозяином в том, что может ответить, когда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ответить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, как ответить. Иными  словами, нет скованности. Мы не загоняем в определённые рамки, даём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возможность высказаться 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всем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. Это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не означает, что мы не занимаемся. Мы воспитатели занимаемся развитием ребёнка, знаем его все  физиологические особенности, но не требуйте, чтобы ребёнок читал и писал. Всему этому их научат в школе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0693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992" y="336138"/>
            <a:ext cx="83529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     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                                               Новый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документ ставит во главу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угла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                                       индивидуальный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подход к ребенку и игру,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                                      где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происходит сохранение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самоценности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дошкольного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детства и где сохраняется сама природа дошкольника. Факт повышения роли игры как ведущего вида деятельности дошкольника и отведение ей главенствующего места, безусловно, положителен. 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     Необходимость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отказаться от учебно-дисциплинарной модели образовательного процесса – отказ от специально организованной деятельности уже давно назрела. Ведущими видами детской деятельности станут: игровая, коммуникативная, двигательная, познавательно-исследовательская, продуктивная и др. Необходимо отметить, что каждому виду детской деятельности соответствуют определенные формы работы с детьми.</a:t>
            </a:r>
          </a:p>
        </p:txBody>
      </p:sp>
    </p:spTree>
    <p:extLst>
      <p:ext uri="{BB962C8B-B14F-4D97-AF65-F5344CB8AC3E}">
        <p14:creationId xmlns:p14="http://schemas.microsoft.com/office/powerpoint/2010/main" xmlns="" val="31584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325" y="692696"/>
            <a:ext cx="8416085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800" b="1" i="1" dirty="0" smtClean="0">
              <a:solidFill>
                <a:srgbClr val="AF078B"/>
              </a:solidFill>
              <a:latin typeface="Arial Narrow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AF078B"/>
                </a:solidFill>
                <a:latin typeface="Arial Narrow" pitchFamily="34" charset="0"/>
              </a:rPr>
              <a:t>ОСНОВНАЯ </a:t>
            </a:r>
          </a:p>
          <a:p>
            <a:pPr algn="ctr"/>
            <a:r>
              <a:rPr lang="ru-RU" sz="2800" b="1" i="1" dirty="0" smtClean="0">
                <a:solidFill>
                  <a:srgbClr val="AF078B"/>
                </a:solidFill>
                <a:latin typeface="Arial Narrow" pitchFamily="34" charset="0"/>
              </a:rPr>
              <a:t>ОБРАЗОВАТЕЛЬНАЯ </a:t>
            </a:r>
          </a:p>
          <a:p>
            <a:pPr algn="ctr"/>
            <a:r>
              <a:rPr lang="ru-RU" sz="2800" b="1" i="1" dirty="0" smtClean="0">
                <a:solidFill>
                  <a:srgbClr val="AF078B"/>
                </a:solidFill>
                <a:latin typeface="Arial Narrow" pitchFamily="34" charset="0"/>
              </a:rPr>
              <a:t>ПРОГРАММА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– 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ЭТО НОРМАТИВНО-УПРАВЛЕНЧЕСКИЙ ДОКУМЕНТ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ДОШКОЛЬНОГО УЧРЕЖДЕНИЯ,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ХАРАКТЕРИЗУЮЩИЙ СПЕЦИФИКУ 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СОДЕРЖАНИЯ ОБРАЗОВАНИЯ,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ОСОБЕННОСТИ  ОРГАНИЗАЦИИ 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ВОСПИТАТЕЛЬНО-ОБРАЗОВАТЕЛЬНОГО ПРОЦЕССА, 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ХАРАКТЕР ОКАЗЫВАЕМЫХ ОБРАЗОВАТЕЛЬНЫХ УСЛУГ.</a:t>
            </a:r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67670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5976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-1353725"/>
            <a:ext cx="8136904" cy="81253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ru-RU" b="1" dirty="0" smtClean="0">
              <a:latin typeface="Bookman Old Style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Bookman Old Style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AF078B"/>
              </a:solidFill>
              <a:latin typeface="Arial Narrow" pitchFamily="34" charset="0"/>
            </a:endParaRPr>
          </a:p>
          <a:p>
            <a:pPr algn="ctr"/>
            <a:endParaRPr lang="ru-RU" b="1" i="1" dirty="0">
              <a:solidFill>
                <a:srgbClr val="AF078B"/>
              </a:solidFill>
              <a:latin typeface="Arial Narrow" pitchFamily="34" charset="0"/>
            </a:endParaRPr>
          </a:p>
          <a:p>
            <a:pPr algn="ctr"/>
            <a:endParaRPr lang="ru-RU" b="1" i="1" dirty="0" smtClean="0">
              <a:solidFill>
                <a:srgbClr val="AF078B"/>
              </a:solidFill>
              <a:latin typeface="Arial Narrow" pitchFamily="34" charset="0"/>
            </a:endParaRPr>
          </a:p>
          <a:p>
            <a:pPr algn="ctr"/>
            <a:endParaRPr lang="ru-RU" b="1" i="1" dirty="0">
              <a:solidFill>
                <a:srgbClr val="AF078B"/>
              </a:solidFill>
              <a:latin typeface="Arial Narrow" pitchFamily="34" charset="0"/>
            </a:endParaRPr>
          </a:p>
          <a:p>
            <a:pPr algn="ctr"/>
            <a:endParaRPr lang="ru-RU" b="1" i="1" dirty="0" smtClean="0">
              <a:solidFill>
                <a:srgbClr val="AF078B"/>
              </a:solidFill>
              <a:latin typeface="Arial Narrow" pitchFamily="34" charset="0"/>
            </a:endParaRPr>
          </a:p>
          <a:p>
            <a:pPr algn="ctr"/>
            <a: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  <a:t>КАКОВА ЦЕЛЬ РЕАЛИЗАЦИИ </a:t>
            </a:r>
            <a:b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</a:br>
            <a: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  <a:t>ОБРАЗОВАТЕЛЬНОЙ ПРОГРАММЫ</a:t>
            </a:r>
            <a:endParaRPr lang="ru-RU" b="1" i="1" dirty="0" smtClean="0">
              <a:solidFill>
                <a:srgbClr val="AF078B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AF078B"/>
                </a:solidFill>
                <a:latin typeface="Bookman Old Style" pitchFamily="18" charset="0"/>
                <a:cs typeface="Times New Roman" pitchFamily="18" charset="0"/>
              </a:rPr>
              <a:t>ЦЕЛЬ</a:t>
            </a:r>
            <a:r>
              <a:rPr lang="ru-RU" b="1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образовательной деятельности нашего учреждения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по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реализации образовательной программы дошкольного образования –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достижение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высокого уровня нашими воспитанниками интегративных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качеств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обеспечение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достижения воспитанниками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физической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и психологической готовности к школе,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осуществление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полноценного развития ребенка,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создание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равных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условий</a:t>
            </a: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воспитания детей дошкольного возраста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независимо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от материального достатка семьи,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места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проживания, языковой и культурной среды,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этнической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принадлежности.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5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7" y="620688"/>
            <a:ext cx="6768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F078B"/>
                </a:solidFill>
                <a:latin typeface="Arial Narrow" pitchFamily="34" charset="0"/>
              </a:rPr>
              <a:t>ОСНОВНАЯ </a:t>
            </a:r>
          </a:p>
          <a:p>
            <a:pPr algn="ctr"/>
            <a:r>
              <a:rPr lang="ru-RU" sz="2400" b="1" i="1" dirty="0" smtClean="0">
                <a:solidFill>
                  <a:srgbClr val="AF078B"/>
                </a:solidFill>
                <a:latin typeface="Arial Narrow" pitchFamily="34" charset="0"/>
              </a:rPr>
              <a:t>ОБРАЗОВАТЕЛЬНАЯ </a:t>
            </a:r>
          </a:p>
          <a:p>
            <a:pPr algn="ctr"/>
            <a:r>
              <a:rPr lang="ru-RU" sz="2400" b="1" i="1" dirty="0" smtClean="0">
                <a:solidFill>
                  <a:srgbClr val="AF078B"/>
                </a:solidFill>
                <a:latin typeface="Arial Narrow" pitchFamily="34" charset="0"/>
              </a:rPr>
              <a:t>ПРОГРАММА </a:t>
            </a: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СОСТОИТ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2348880"/>
            <a:ext cx="3960440" cy="35283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AF078B"/>
                </a:solidFill>
              </a:rPr>
              <a:t>ОБЯЗАТЕЛЬНАЯ ЧАСТЬ</a:t>
            </a:r>
          </a:p>
          <a:p>
            <a:pPr algn="ctr"/>
            <a:r>
              <a:rPr lang="ru-RU" dirty="0" smtClean="0">
                <a:solidFill>
                  <a:srgbClr val="AF078B"/>
                </a:solidFill>
              </a:rPr>
              <a:t>ПРОГРАММА</a:t>
            </a:r>
          </a:p>
          <a:p>
            <a:pPr algn="ctr"/>
            <a:r>
              <a:rPr lang="ru-RU" dirty="0" smtClean="0">
                <a:solidFill>
                  <a:srgbClr val="AF078B"/>
                </a:solidFill>
              </a:rPr>
              <a:t>«ОТ РОЖДЕНИЯ ДО ШКОЛЫ»</a:t>
            </a:r>
          </a:p>
          <a:p>
            <a:pPr algn="ctr"/>
            <a:r>
              <a:rPr lang="ru-RU" dirty="0" smtClean="0">
                <a:solidFill>
                  <a:srgbClr val="AF078B"/>
                </a:solidFill>
              </a:rPr>
              <a:t>ПОД РЕД. Н.Е.ВЕРАКСЫ, Т.С.КОМАРОВОЙ, М.А.ВАСИЛЬЕВОЙ</a:t>
            </a:r>
            <a:endParaRPr lang="ru-RU" dirty="0">
              <a:solidFill>
                <a:srgbClr val="AF078B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88023" y="2348880"/>
            <a:ext cx="3888433" cy="35283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AF078B"/>
                </a:solidFill>
              </a:rPr>
              <a:t>ВАРИАТИВНАЯ ЧАСТЬ</a:t>
            </a:r>
            <a:r>
              <a:rPr lang="ru-RU" dirty="0" smtClean="0">
                <a:solidFill>
                  <a:srgbClr val="AF078B"/>
                </a:solidFill>
              </a:rPr>
              <a:t> </a:t>
            </a:r>
            <a:r>
              <a:rPr lang="ru-RU" sz="1200" dirty="0" smtClean="0">
                <a:solidFill>
                  <a:srgbClr val="AF078B"/>
                </a:solidFill>
              </a:rPr>
              <a:t>ФОРМИРУЕТСЯ УЧАСТНИКАМИ ПРОЦЕССА Р.Б.СТЕРКИНА «ОСНОВЫ БЕЗОПАСНОСТИ ДЕТЕЙ ДОШКОЛЬНОГО ВОЗРАСТА»; «ЗАНЯТИЯ ПО ИЗО ДЕЯТЕЛЬНОСТИ В ДЕТСКОМ САДУ» Г.С.ШВАЙКО; Т.Б.ФИЛИЧЕВА, Г.В.ЧИРКИНА «УСТРАНЕНИЕ ОБЩЕГО НЕДОРАЗВИТИЯ РЕЧИ У ДЕТЕЙ ДОШКОЛЬНОГО ВОЗРАСТА»;  ПРОГРАМА МУЗЫКАЛЬНОГО ВОСПИТАНИЯ «ЛАДУШКИ» И.КАПЛУНОВА , И.НОВОСКОЛЬЦЕВА;</a:t>
            </a:r>
            <a:endParaRPr lang="ru-RU" sz="1200" dirty="0">
              <a:solidFill>
                <a:srgbClr val="AF078B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635896" y="2559679"/>
            <a:ext cx="1728192" cy="1157353"/>
          </a:xfrm>
          <a:prstGeom prst="rightArrow">
            <a:avLst/>
          </a:prstGeom>
          <a:solidFill>
            <a:srgbClr val="AF078B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НЕ МЕНЕЕ </a:t>
            </a:r>
            <a:r>
              <a:rPr lang="ru-RU" dirty="0" smtClean="0">
                <a:solidFill>
                  <a:schemeClr val="bg1"/>
                </a:solidFill>
              </a:rPr>
              <a:t>60%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3635896" y="4869160"/>
            <a:ext cx="1800201" cy="1008112"/>
          </a:xfrm>
          <a:prstGeom prst="leftArrow">
            <a:avLst/>
          </a:prstGeom>
          <a:solidFill>
            <a:srgbClr val="AF078B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МЕНЕЕ 40%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06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i="1" dirty="0" smtClean="0">
                <a:solidFill>
                  <a:srgbClr val="AF078B"/>
                </a:solidFill>
                <a:latin typeface="Arial Narrow" pitchFamily="34" charset="0"/>
              </a:rPr>
              <a:t/>
            </a:r>
            <a:br>
              <a:rPr lang="ru-RU" sz="2000" b="1" i="1" dirty="0" smtClean="0">
                <a:solidFill>
                  <a:srgbClr val="AF078B"/>
                </a:solidFill>
                <a:latin typeface="Arial Narrow" pitchFamily="34" charset="0"/>
              </a:rPr>
            </a:br>
            <a:r>
              <a:rPr lang="ru-RU" sz="2000" b="1" i="1" dirty="0" smtClean="0">
                <a:solidFill>
                  <a:srgbClr val="AF078B"/>
                </a:solidFill>
                <a:latin typeface="Arial Narrow" pitchFamily="34" charset="0"/>
              </a:rPr>
              <a:t>ОБРАЗОВАТЕЛЬНАЯ ПРОГРАММА </a:t>
            </a:r>
            <a:br>
              <a:rPr lang="ru-RU" sz="2000" b="1" i="1" dirty="0" smtClean="0">
                <a:solidFill>
                  <a:srgbClr val="AF078B"/>
                </a:solidFill>
                <a:latin typeface="Arial Narrow" pitchFamily="34" charset="0"/>
              </a:rPr>
            </a:br>
            <a:r>
              <a:rPr lang="ru-RU" sz="2000" b="1" i="1" dirty="0" smtClean="0">
                <a:solidFill>
                  <a:srgbClr val="AF078B"/>
                </a:solidFill>
                <a:latin typeface="Arial Narrow" pitchFamily="34" charset="0"/>
              </a:rPr>
              <a:t>РАЗРАБОТАНА В СООТВЕТСТВИИ С</a:t>
            </a:r>
            <a:br>
              <a:rPr lang="ru-RU" sz="2000" b="1" i="1" dirty="0" smtClean="0">
                <a:solidFill>
                  <a:srgbClr val="AF078B"/>
                </a:solidFill>
                <a:latin typeface="Arial Narrow" pitchFamily="34" charset="0"/>
              </a:rPr>
            </a:br>
            <a:r>
              <a:rPr lang="ru-RU" sz="2000" b="1" i="1" dirty="0" smtClean="0">
                <a:solidFill>
                  <a:srgbClr val="AF078B"/>
                </a:solidFill>
                <a:latin typeface="Arial Narrow" pitchFamily="34" charset="0"/>
              </a:rPr>
              <a:t> ФЕДЕРАЛЬНЫМ ГОСУДАРСТВЕННЫМ </a:t>
            </a:r>
            <a:br>
              <a:rPr lang="ru-RU" sz="2000" b="1" i="1" dirty="0" smtClean="0">
                <a:solidFill>
                  <a:srgbClr val="AF078B"/>
                </a:solidFill>
                <a:latin typeface="Arial Narrow" pitchFamily="34" charset="0"/>
              </a:rPr>
            </a:br>
            <a:r>
              <a:rPr lang="ru-RU" sz="2000" b="1" i="1" dirty="0" smtClean="0">
                <a:solidFill>
                  <a:srgbClr val="AF078B"/>
                </a:solidFill>
                <a:latin typeface="Arial Narrow" pitchFamily="34" charset="0"/>
              </a:rPr>
              <a:t>ОБРАЗОВАТЕЛЬНЫМ СТАНДАРТОМ </a:t>
            </a:r>
            <a:br>
              <a:rPr lang="ru-RU" sz="2000" b="1" i="1" dirty="0" smtClean="0">
                <a:solidFill>
                  <a:srgbClr val="AF078B"/>
                </a:solidFill>
                <a:latin typeface="Arial Narrow" pitchFamily="34" charset="0"/>
              </a:rPr>
            </a:br>
            <a:r>
              <a:rPr lang="ru-RU" sz="2000" b="1" i="1" dirty="0" smtClean="0">
                <a:solidFill>
                  <a:srgbClr val="AF078B"/>
                </a:solidFill>
                <a:latin typeface="Arial Narrow" pitchFamily="34" charset="0"/>
              </a:rPr>
              <a:t>ДОШКОЛЬНОГО ОБРАЗОВАНИЯ</a:t>
            </a:r>
            <a:endParaRPr lang="ru-RU" sz="2000" b="1" i="1" dirty="0">
              <a:solidFill>
                <a:srgbClr val="AF078B"/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b="1" i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ru-RU" sz="2000" b="1" i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В ХОДЕ ПРОЕКТИРОВАНИЯ УЧИТЫВАЛИСЬ :</a:t>
            </a:r>
          </a:p>
          <a:p>
            <a:pPr>
              <a:buFont typeface="Wingdings" pitchFamily="2" charset="2"/>
              <a:buChar char="§"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РЕКОМЕНДАЦИИ ПРИМЕРНОЙ ОБРАЗОВАТЕЛЬНОЙ ПРОГРАММЫ ДОШКОЛЬНОГО ОБРАЗОВАНИЯ «ОТ РОЖДЕНИЯ ДО ШКОЛЫ» Н.Е.ВЕРАКСЫ, Т.С.КОМАРОВОЙ, М.А.ВАСИЛЬЕВОЙ.</a:t>
            </a:r>
          </a:p>
          <a:p>
            <a:pPr>
              <a:buFont typeface="Wingdings" pitchFamily="2" charset="2"/>
              <a:buChar char="§"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ОБРАЗОВАТЕЛЬНЫЕ ПОТРЕБНОСТИ ВОСПИТАННИКОВ</a:t>
            </a:r>
          </a:p>
          <a:p>
            <a:pPr>
              <a:buFont typeface="Wingdings" pitchFamily="2" charset="2"/>
              <a:buChar char="§"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ЗАПРОСЫ РОДИТЕЛЕЙ (ЗАКОННЫХ ПРЕДСТАВИТЕЛЕЙ)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ПСИХОЛОГО-ПЕДАГОГИЧЕСКИЕ, КАДРОВЫЕ, МАТЕРИАЛЬНО-ТЕХНИЧЕСКИЕ, ФИНАНСОВЫЕ УСЛОВИЯ.</a:t>
            </a:r>
          </a:p>
          <a:p>
            <a:pPr>
              <a:buFont typeface="Wingdings" pitchFamily="2" charset="2"/>
              <a:buChar char="§"/>
            </a:pPr>
            <a:endParaRPr lang="ru-RU" sz="2000" b="1" i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404664"/>
            <a:ext cx="74888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  <a:t>ВОЗРАСТНЫЕ КАТЕГОРИИ ВОСПИТАННИКОВ, </a:t>
            </a:r>
          </a:p>
          <a:p>
            <a:pPr algn="ctr"/>
            <a: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  <a:t>НА КОТОРЫЕ ОРИЕНТИРОВАНА </a:t>
            </a:r>
          </a:p>
          <a:p>
            <a:pPr algn="ctr"/>
            <a: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  <a:t>ОБРАЗОВАТЕЛЬНАЯ ПРОГРАММА </a:t>
            </a:r>
          </a:p>
          <a:p>
            <a:pPr algn="ctr"/>
            <a:endParaRPr lang="ru-RU" b="1" i="1" dirty="0">
              <a:solidFill>
                <a:srgbClr val="AF078B"/>
              </a:solidFill>
              <a:latin typeface="Arial Narrow" pitchFamily="34" charset="0"/>
            </a:endParaRPr>
          </a:p>
          <a:p>
            <a:pPr algn="ctr"/>
            <a:endParaRPr lang="ru-RU" b="1" i="1" dirty="0" smtClean="0">
              <a:solidFill>
                <a:srgbClr val="AF078B"/>
              </a:solidFill>
              <a:latin typeface="Arial Narrow" pitchFamily="34" charset="0"/>
            </a:endParaRPr>
          </a:p>
          <a:p>
            <a:pPr algn="ctr"/>
            <a:endParaRPr lang="ru-RU" b="1" i="1" dirty="0" smtClean="0">
              <a:solidFill>
                <a:srgbClr val="AF078B"/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РАНИИЙ ВОЗРАСТ (ДО 3 ЛЕТ)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МЛАДШИЙ ДОШКОЛЬНЫЙ ВОЗРАСТ(3-4 ГОДА)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СРЕДНИЙ ДОШКОЛЬНЫЙ  ВОЗРАСТ (4-5 ЛЕТ)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СТАРШИЙ ДОШКОЛЬНЫЙ ВОЗРАСТ (5-6 ЛЕТ)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РЕБЕНОК НА ПОРОГЕ ШКОЛЫ (6-7 ЛЕТ)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dirty="0" smtClean="0">
                <a:solidFill>
                  <a:srgbClr val="AF078B"/>
                </a:solidFill>
                <a:latin typeface="Arial Narrow" pitchFamily="34" charset="0"/>
              </a:rPr>
              <a:t>ПРОГРАММА УЧИТЫВАЕТ ИНДИВИДУАЛЬНЫЕ ПОТРЕБНОСТИ РЕБЕНКА, СВЯЗАННЫЕ С ЕГО ЖИЗНЕННОЙ СИТУАЦИЕЙ И СОСТОЯНИЕМ ЗДОРОВЬЯ, ОПРЕДЕЛЯЮЩИЕ ЕГО ОСОБЫЕ УСЛОВИЯ ПОЛУЧЕНИЯ ОБРАЗОВАНИЯ, ИНДИВИДУАЛЬНЫЕ ПОТРЕБНОСТИ ОТДЕЛЬНЫХ КАТЕГОРИЙ ДЕТЕЙ, В ТОМ ЧИСЛЕ С ОГРАНИЧЕННЫМИ ВОЗМОЖНОСТЯМИ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xmlns="" val="2525396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476672"/>
            <a:ext cx="5544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  <a:t>МОДЕЛЬ ОБРАЗОВАТЕЛЬНОЙ ПРОГРАММЫ </a:t>
            </a:r>
          </a:p>
          <a:p>
            <a:pPr algn="ctr"/>
            <a: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  <a:t>МДОУ «ДЕТСКИЙ САД «БЕЛОСНЕЖКА» Г.НАДЫМА»</a:t>
            </a:r>
            <a:endParaRPr lang="ru-RU" b="1" i="1" dirty="0">
              <a:solidFill>
                <a:srgbClr val="AF078B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772816"/>
            <a:ext cx="7848872" cy="12024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AF078B"/>
                </a:solidFill>
              </a:rPr>
              <a:t>ЦЕЛЬ: </a:t>
            </a:r>
            <a:r>
              <a:rPr lang="ru-RU" dirty="0" smtClean="0">
                <a:solidFill>
                  <a:srgbClr val="AF078B"/>
                </a:solidFill>
              </a:rPr>
              <a:t>РАЗВИТИЕ ЛИЧНОСТИ ДЕТЕЙ ДОШКОЛЬНОГО ВОЗРАСТА В РАЗЛИЧНЫХ ВИДАХ ОБЩЕНИЯ И ДЕЯТЕЛЬНОСТИ С УЧЕТОМ ВОЗРАСТНЫХ, ФИЗИОЛОГИЧЕСКИХ И ПСИХОЛОГИЧЕСКХ ОСОБЕННОСТЯХ.</a:t>
            </a:r>
            <a:endParaRPr lang="ru-RU" dirty="0">
              <a:solidFill>
                <a:srgbClr val="AF078B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356992"/>
            <a:ext cx="2448272" cy="100811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AF078B"/>
                </a:solidFill>
              </a:rPr>
              <a:t>СОЦИАЛЬНО-КОММУНИКАТИВНОЕ РАЗВИТИЕ</a:t>
            </a:r>
            <a:endParaRPr lang="ru-RU" dirty="0">
              <a:solidFill>
                <a:srgbClr val="AF078B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688" y="4774520"/>
            <a:ext cx="2304256" cy="100811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AF078B"/>
                </a:solidFill>
              </a:rPr>
              <a:t>ПОЗНАВАТЕЛЬНОЕ РАЗВИТИЕ</a:t>
            </a:r>
            <a:endParaRPr lang="ru-RU" dirty="0">
              <a:solidFill>
                <a:srgbClr val="AF078B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9912" y="3356992"/>
            <a:ext cx="2160240" cy="108352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AF078B"/>
                </a:solidFill>
              </a:rPr>
              <a:t>ФИЗИЧЕСКОЕ РАЗВИТИЕ</a:t>
            </a:r>
            <a:endParaRPr lang="ru-RU" dirty="0">
              <a:solidFill>
                <a:srgbClr val="AF078B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96036" y="4797152"/>
            <a:ext cx="2628292" cy="115212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AF078B"/>
                </a:solidFill>
              </a:rPr>
              <a:t>ХУДОЖЕСТВЕННО-ЭСТЕТИЧЕСКОЕ РАЗВИТИЕ</a:t>
            </a:r>
            <a:endParaRPr lang="ru-RU" dirty="0">
              <a:solidFill>
                <a:srgbClr val="AF078B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76256" y="3356992"/>
            <a:ext cx="1800200" cy="100811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AF078B"/>
                </a:solidFill>
              </a:rPr>
              <a:t>РЕЧЕВОЕ РАЗВИТИЕ</a:t>
            </a:r>
            <a:endParaRPr lang="ru-RU" dirty="0">
              <a:solidFill>
                <a:srgbClr val="AF078B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763688" y="2975248"/>
            <a:ext cx="360040" cy="381744"/>
          </a:xfrm>
          <a:prstGeom prst="downArrow">
            <a:avLst>
              <a:gd name="adj1" fmla="val 50000"/>
              <a:gd name="adj2" fmla="val 53628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680012" y="2988149"/>
            <a:ext cx="360040" cy="381744"/>
          </a:xfrm>
          <a:prstGeom prst="downArrow">
            <a:avLst>
              <a:gd name="adj1" fmla="val 50000"/>
              <a:gd name="adj2" fmla="val 53628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589325" y="2988703"/>
            <a:ext cx="360040" cy="381744"/>
          </a:xfrm>
          <a:prstGeom prst="downArrow">
            <a:avLst>
              <a:gd name="adj1" fmla="val 50000"/>
              <a:gd name="adj2" fmla="val 53628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203848" y="2988703"/>
            <a:ext cx="360040" cy="1784825"/>
          </a:xfrm>
          <a:prstGeom prst="downArrow">
            <a:avLst>
              <a:gd name="adj1" fmla="val 50000"/>
              <a:gd name="adj2" fmla="val 53628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145456" y="3012327"/>
            <a:ext cx="360040" cy="1784825"/>
          </a:xfrm>
          <a:prstGeom prst="downArrow">
            <a:avLst>
              <a:gd name="adj1" fmla="val 50000"/>
              <a:gd name="adj2" fmla="val 53628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0791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5" y="476672"/>
            <a:ext cx="770485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  <a:t>ЦЕЛЕВЫЕ ОРИЕНТИРЫ </a:t>
            </a:r>
          </a:p>
          <a:p>
            <a:pPr algn="ctr"/>
            <a: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  <a:t>ДОШКОЛЬНОГО ОБРАЗОВАНИЯ:</a:t>
            </a: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Инициативность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и самостоятельность ребенка в разных видах деятельности;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Любознательность;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Способность выбирать себе род занятий, участников совместной деятельности;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Уверенность в своих силах, открытость внешнему миру, положительное отношение к себе и к другим, чувство собственного достоинства;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Развитое воображение, способность к фантазии, творчеству;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Умение подчиняться разным правилам и социальным нормам;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Развитая крупная и мелкая моторика;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Способность к волевым усилиям в разных видах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40041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46884"/>
            <a:ext cx="820891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i="1" dirty="0" smtClean="0">
              <a:solidFill>
                <a:srgbClr val="AF078B"/>
              </a:solidFill>
              <a:latin typeface="Arial Narrow" pitchFamily="34" charset="0"/>
            </a:endParaRPr>
          </a:p>
          <a:p>
            <a:pPr algn="ctr"/>
            <a: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  <a:t>СТАНДАРТ НАПРАВЛЕН НА </a:t>
            </a:r>
          </a:p>
          <a:p>
            <a:pPr algn="ctr"/>
            <a:r>
              <a:rPr lang="ru-RU" b="1" i="1" dirty="0" smtClean="0">
                <a:solidFill>
                  <a:srgbClr val="AF078B"/>
                </a:solidFill>
                <a:latin typeface="Arial Narrow" pitchFamily="34" charset="0"/>
              </a:rPr>
              <a:t>ДОСТИЖЕНИЕ СЛЕДУЮЩИХ ЦЕЛЕЙ:</a:t>
            </a:r>
          </a:p>
          <a:p>
            <a:pPr algn="ctr"/>
            <a:endParaRPr lang="ru-RU" b="1" i="1" dirty="0">
              <a:solidFill>
                <a:srgbClr val="AF078B"/>
              </a:solidFill>
              <a:latin typeface="Arial Narrow" pitchFamily="34" charset="0"/>
            </a:endParaRPr>
          </a:p>
          <a:p>
            <a:pPr algn="ctr"/>
            <a:endParaRPr lang="ru-RU" b="1" i="1" dirty="0" smtClean="0">
              <a:solidFill>
                <a:srgbClr val="AF078B"/>
              </a:solidFill>
              <a:latin typeface="Arial Narrow" pitchFamily="34" charset="0"/>
            </a:endParaRPr>
          </a:p>
          <a:p>
            <a:pPr algn="ctr"/>
            <a:endParaRPr lang="ru-RU" b="1" i="1" dirty="0" smtClean="0">
              <a:solidFill>
                <a:srgbClr val="AF078B"/>
              </a:solidFill>
              <a:latin typeface="Arial Narrow" pitchFamily="34" charset="0"/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повышение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социального статуса дошкольного образования;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обеспечение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государством равенства возможностей для каждого ребенка в получении качественного дошкольного образования;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обеспечение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сохранение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861242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491</TotalTime>
  <Words>671</Words>
  <Application>Microsoft Office PowerPoint</Application>
  <PresentationFormat>Экран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ОСНОВНАЯ ОБРАЗОВАТЕЛЬНАЯ ПРОГРАММА  </vt:lpstr>
      <vt:lpstr>Слайд 2</vt:lpstr>
      <vt:lpstr>Слайд 3</vt:lpstr>
      <vt:lpstr>Слайд 4</vt:lpstr>
      <vt:lpstr> ОБРАЗОВАТЕЛЬНАЯ ПРОГРАММА  РАЗРАБОТАНА В СООТВЕТСТВИИ С  ФЕДЕРАЛЬНЫМ ГОСУДАРСТВЕННЫМ  ОБРАЗОВАТЕЛЬНЫМ СТАНДАРТОМ  ДОШКОЛЬНОГО ОБРАЗОВАНИЯ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ЛЕНОВО</dc:creator>
  <cp:lastModifiedBy>леново</cp:lastModifiedBy>
  <cp:revision>29</cp:revision>
  <dcterms:created xsi:type="dcterms:W3CDTF">2016-10-21T02:43:06Z</dcterms:created>
  <dcterms:modified xsi:type="dcterms:W3CDTF">2020-01-30T19:33:36Z</dcterms:modified>
</cp:coreProperties>
</file>