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63" r:id="rId5"/>
    <p:sldId id="292" r:id="rId6"/>
    <p:sldId id="265" r:id="rId7"/>
    <p:sldId id="266" r:id="rId8"/>
    <p:sldId id="267" r:id="rId9"/>
    <p:sldId id="269" r:id="rId10"/>
    <p:sldId id="270" r:id="rId11"/>
    <p:sldId id="272" r:id="rId12"/>
    <p:sldId id="273" r:id="rId13"/>
    <p:sldId id="275" r:id="rId14"/>
    <p:sldId id="276" r:id="rId15"/>
    <p:sldId id="278" r:id="rId16"/>
    <p:sldId id="288" r:id="rId17"/>
    <p:sldId id="289" r:id="rId18"/>
    <p:sldId id="290" r:id="rId19"/>
    <p:sldId id="279" r:id="rId20"/>
    <p:sldId id="280" r:id="rId21"/>
    <p:sldId id="281" r:id="rId22"/>
    <p:sldId id="282" r:id="rId23"/>
    <p:sldId id="283" r:id="rId24"/>
    <p:sldId id="285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67" autoAdjust="0"/>
  </p:normalViewPr>
  <p:slideViewPr>
    <p:cSldViewPr>
      <p:cViewPr>
        <p:scale>
          <a:sx n="70" d="100"/>
          <a:sy n="70" d="100"/>
        </p:scale>
        <p:origin x="-11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71604" y="500042"/>
            <a:ext cx="7315224" cy="7143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МКДОУ детский сад №7 «Теремок»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г.Беслана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«Особенности использования в организации образовательного процесса форм и методов работы, соответствующих возрастным и индивидуальным особенностям современных детей дошкольного возраста в соответствии с ФГОС ДО»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5357826"/>
            <a:ext cx="2714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Подготовила: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Учитель – логопед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Кубалова О.Э.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71480"/>
            <a:ext cx="6858048" cy="46474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-457200" algn="ctr"/>
            <a:r>
              <a:rPr lang="ru-RU" sz="2800" b="1" dirty="0" smtClean="0">
                <a:solidFill>
                  <a:schemeClr val="accent2"/>
                </a:solidFill>
                <a:latin typeface="Monotype Corsiva" pitchFamily="66" charset="0"/>
              </a:rPr>
              <a:t>При подготовке к индивидуальным занятиям логопеду необходимо: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Сформулировать тему и цели занятия;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Продумать этапы занятия, их связь друг с другом;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Запланировать постепенное усложнение речевого </a:t>
            </a:r>
          </a:p>
          <a:p>
            <a:r>
              <a:rPr lang="ru-RU" sz="2000" dirty="0" smtClean="0"/>
              <a:t>  материала занятия;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Осуществлять дифференциальный  подход к каждому </a:t>
            </a:r>
          </a:p>
          <a:p>
            <a:r>
              <a:rPr lang="ru-RU" sz="2000" dirty="0" smtClean="0"/>
              <a:t>  ребенку с учетом структуры речевого дефекта,        </a:t>
            </a:r>
          </a:p>
          <a:p>
            <a:r>
              <a:rPr lang="ru-RU" sz="2000" dirty="0" smtClean="0"/>
              <a:t>  возрастных и индивидуальных особенностей;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Формулировать инструкции кратко и четко;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Использовать разнообразный и красочный наглядный     </a:t>
            </a:r>
          </a:p>
          <a:p>
            <a:r>
              <a:rPr lang="ru-RU" sz="2000" dirty="0" smtClean="0"/>
              <a:t>  материал;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Уметь создавать положительный эмоциональный фон </a:t>
            </a:r>
          </a:p>
          <a:p>
            <a:r>
              <a:rPr lang="ru-RU" sz="2000" dirty="0" smtClean="0"/>
              <a:t>  занятия.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785794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rial" pitchFamily="34" charset="0"/>
              </a:rPr>
              <a:t>Методы логопедического воздействия</a:t>
            </a:r>
            <a:endParaRPr lang="ru-RU" sz="2800" b="1" u="sng" dirty="0">
              <a:solidFill>
                <a:srgbClr val="C00000"/>
              </a:solidFill>
              <a:latin typeface="Century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2910" y="2285992"/>
            <a:ext cx="1428760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наглядные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57620" y="3786190"/>
            <a:ext cx="1428760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Словесные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768" y="2214554"/>
            <a:ext cx="1428760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Практичес-кие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857884" y="2571744"/>
            <a:ext cx="78581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2571736" y="2571744"/>
            <a:ext cx="785818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00562" y="2571744"/>
            <a:ext cx="142876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571480"/>
            <a:ext cx="65712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Инновационные технологии в логопедической практике.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1285860"/>
            <a:ext cx="3130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Здоровьесберегающие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технологии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IMG_2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5236" y="1714488"/>
            <a:ext cx="4742536" cy="1857388"/>
          </a:xfrm>
          <a:prstGeom prst="rect">
            <a:avLst/>
          </a:prstGeom>
        </p:spPr>
      </p:pic>
      <p:pic>
        <p:nvPicPr>
          <p:cNvPr id="6" name="Рисунок 5" descr="IMG_26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000372"/>
            <a:ext cx="3072761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8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928670"/>
            <a:ext cx="6215106" cy="466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214422"/>
            <a:ext cx="6500858" cy="487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7" y="857232"/>
            <a:ext cx="6021494" cy="51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500042"/>
            <a:ext cx="6290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Monotype Corsiva" pitchFamily="66" charset="0"/>
              </a:rPr>
              <a:t>Индивидуальная работа с логопедическими зондами.</a:t>
            </a:r>
            <a:endParaRPr lang="ru-RU" sz="24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MG_2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3714776" cy="4479128"/>
          </a:xfrm>
          <a:prstGeom prst="rect">
            <a:avLst/>
          </a:prstGeom>
        </p:spPr>
      </p:pic>
      <p:pic>
        <p:nvPicPr>
          <p:cNvPr id="4" name="Рисунок 3" descr="IMG_27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85926"/>
            <a:ext cx="3838326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500042"/>
            <a:ext cx="3041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Игровые технологии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3" name="Рисунок 2" descr="IMG_2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4214842" cy="4520413"/>
          </a:xfrm>
          <a:prstGeom prst="rect">
            <a:avLst/>
          </a:prstGeom>
        </p:spPr>
      </p:pic>
      <p:pic>
        <p:nvPicPr>
          <p:cNvPr id="4" name="Рисунок 3" descr="IMG_2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714488"/>
            <a:ext cx="3643320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306" y="571480"/>
            <a:ext cx="211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err="1" smtClean="0">
                <a:solidFill>
                  <a:srgbClr val="C00000"/>
                </a:solidFill>
                <a:latin typeface="Monotype Corsiva" pitchFamily="66" charset="0"/>
              </a:rPr>
              <a:t>Кинезеология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 descr="CIMG0048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3643320" cy="4429132"/>
          </a:xfrm>
          <a:prstGeom prst="rect">
            <a:avLst/>
          </a:prstGeom>
        </p:spPr>
      </p:pic>
      <p:pic>
        <p:nvPicPr>
          <p:cNvPr id="5" name="Рисунок 4" descr="CIMG0052 (3).jpgапа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857364"/>
            <a:ext cx="4024342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142984"/>
            <a:ext cx="6858016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 Федеральном Государственном образовательном стандарте дошкольного образования одним из психолого-педагогических условий для успешной реализации программы является использования в образовательном процессе форм и методов работы с детьми, соответствующих их психолого-возрастным и индивидуальным особенностям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428604"/>
            <a:ext cx="2733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err="1" smtClean="0">
                <a:solidFill>
                  <a:srgbClr val="C00000"/>
                </a:solidFill>
                <a:latin typeface="Monotype Corsiva" pitchFamily="66" charset="0"/>
              </a:rPr>
              <a:t>Су-Джок</a:t>
            </a:r>
            <a:r>
              <a:rPr lang="ru-RU" sz="2800" b="1" u="sng" dirty="0" smtClean="0">
                <a:solidFill>
                  <a:srgbClr val="C00000"/>
                </a:solidFill>
                <a:latin typeface="Monotype Corsiva" pitchFamily="66" charset="0"/>
              </a:rPr>
              <a:t> терапия</a:t>
            </a:r>
            <a:r>
              <a:rPr lang="ru-RU" sz="2800" b="1" u="sng" dirty="0" smtClean="0">
                <a:solidFill>
                  <a:srgbClr val="C00000"/>
                </a:solidFill>
              </a:rPr>
              <a:t>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судж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785926"/>
            <a:ext cx="3929089" cy="4400549"/>
          </a:xfrm>
          <a:prstGeom prst="rect">
            <a:avLst/>
          </a:prstGeom>
        </p:spPr>
      </p:pic>
      <p:pic>
        <p:nvPicPr>
          <p:cNvPr id="4" name="Рисунок 3" descr="IMG_2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500174"/>
            <a:ext cx="3214710" cy="4520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1785926"/>
            <a:ext cx="4214842" cy="4214842"/>
          </a:xfrm>
          <a:prstGeom prst="rect">
            <a:avLst/>
          </a:prstGeom>
        </p:spPr>
      </p:pic>
      <p:pic>
        <p:nvPicPr>
          <p:cNvPr id="3" name="Рисунок 2" descr="IMG_2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785926"/>
            <a:ext cx="4000495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500042"/>
            <a:ext cx="2270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err="1" smtClean="0">
                <a:solidFill>
                  <a:srgbClr val="C00000"/>
                </a:solidFill>
                <a:latin typeface="Monotype Corsiva" pitchFamily="66" charset="0"/>
              </a:rPr>
              <a:t>Куклотерапия</a:t>
            </a:r>
            <a:r>
              <a:rPr lang="ru-RU" sz="2800" b="1" u="sng" dirty="0" smtClean="0">
                <a:solidFill>
                  <a:srgbClr val="C00000"/>
                </a:solidFill>
              </a:rPr>
              <a:t>.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IMG_2856.JPG"/>
          <p:cNvPicPr>
            <a:picLocks noChangeAspect="1"/>
          </p:cNvPicPr>
          <p:nvPr/>
        </p:nvPicPr>
        <p:blipFill>
          <a:blip r:embed="rId2" cstate="print"/>
          <a:srcRect t="-338" r="12641"/>
          <a:stretch>
            <a:fillRect/>
          </a:stretch>
        </p:blipFill>
        <p:spPr>
          <a:xfrm>
            <a:off x="1763688" y="1052736"/>
            <a:ext cx="5664692" cy="4879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571480"/>
            <a:ext cx="195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err="1" smtClean="0">
                <a:solidFill>
                  <a:srgbClr val="C00000"/>
                </a:solidFill>
                <a:latin typeface="Monotype Corsiva" pitchFamily="66" charset="0"/>
              </a:rPr>
              <a:t>Изотерапия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 descr="IMG_28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428736"/>
            <a:ext cx="6500826" cy="4875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1000108"/>
            <a:ext cx="55614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Анализируя свою работу, я могу сделать вывод</a:t>
            </a:r>
            <a:r>
              <a:rPr lang="en-US" sz="2000" b="1" u="sng" dirty="0" smtClean="0">
                <a:solidFill>
                  <a:srgbClr val="C00000"/>
                </a:solidFill>
              </a:rPr>
              <a:t>: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7224" y="1928802"/>
            <a:ext cx="8000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Внедрение инновационных технологий способствует воспитанию интереса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ребенка к процессу обучения, повышает познавательную, речевую активность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и, самое главное улучшает </a:t>
            </a:r>
            <a:r>
              <a:rPr lang="ru-RU" dirty="0" err="1" smtClean="0">
                <a:solidFill>
                  <a:srgbClr val="C00000"/>
                </a:solidFill>
              </a:rPr>
              <a:t>психо</a:t>
            </a:r>
            <a:r>
              <a:rPr lang="ru-RU" dirty="0" smtClean="0">
                <a:solidFill>
                  <a:srgbClr val="C00000"/>
                </a:solidFill>
              </a:rPr>
              <a:t>- эмоциональное самочувствие и здоровье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детей.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214686"/>
            <a:ext cx="79169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результате систематического использования новых методов и приемов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работы повышается звуковая, слуховая, речевая активность детей.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Развивается диалектическое мышление , следовательно- познавательная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активность, самостоятельность, сообразительность и активизируется словарь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ребенка.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0-050-Spasibo-za-vnimani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071546"/>
            <a:ext cx="6477045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500166" y="3714752"/>
            <a:ext cx="128588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Фронтал-ных (подгруп-повых) занятий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1934" y="3714752"/>
            <a:ext cx="1357322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Индиви-дуальных занятий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26" y="3714752"/>
            <a:ext cx="128588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Занятий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подвиж-ными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микро-группами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714356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Основная форма коррекционного обучения в группе для детей с нарушениями речи -</a:t>
            </a:r>
            <a:r>
              <a:rPr lang="ru-RU" sz="2400" u="sng" dirty="0" smtClean="0">
                <a:solidFill>
                  <a:srgbClr val="C00000"/>
                </a:solidFill>
              </a:rPr>
              <a:t>логопедические занятия 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Программа воспитания и обучения детей с нарушениями речи предполагает решение коррекционных задач в </a:t>
            </a:r>
            <a:r>
              <a:rPr lang="ru-RU" sz="2400" u="sng" dirty="0" smtClean="0">
                <a:solidFill>
                  <a:srgbClr val="C00000"/>
                </a:solidFill>
              </a:rPr>
              <a:t>форме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571480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 основе планирования занятий с детьми с общим недоразвитием речи лежат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57290" y="3286124"/>
            <a:ext cx="278608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Тематический подход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57884" y="3929066"/>
            <a:ext cx="242889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Концентрический подход</a:t>
            </a:r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3" idx="0"/>
            <a:endCxn id="2" idx="2"/>
          </p:cNvCxnSpPr>
          <p:nvPr/>
        </p:nvCxnSpPr>
        <p:spPr>
          <a:xfrm rot="5400000" flipH="1" flipV="1">
            <a:off x="3374425" y="1517046"/>
            <a:ext cx="1144984" cy="239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" idx="2"/>
            <a:endCxn id="4" idx="0"/>
          </p:cNvCxnSpPr>
          <p:nvPr/>
        </p:nvCxnSpPr>
        <p:spPr>
          <a:xfrm rot="16200000" flipH="1">
            <a:off x="5213954" y="2070690"/>
            <a:ext cx="1787926" cy="192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00042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C00000"/>
                </a:solidFill>
              </a:rPr>
              <a:t>При планировании и проведении фронтальных   и подгрупповых логопедических занятий:</a:t>
            </a:r>
            <a:endParaRPr lang="ru-RU" sz="2400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143116"/>
            <a:ext cx="7858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определяются тема и цели занятия;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выделяется предметный и глагольный словарь, словарь признаков, которые дети должны усвоить в активной речи;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отбирается лексический материал с учетом темы и цели занятия, этапа коррекционного обучения, возраста детей, индивидуального подхода к речевым и психическим возможностям;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обеспечивается постепенное усложнение речевых и речемыслительных заданий;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при отборе программного материала учитывается зона ближайшего развития дошкольников, потенциальные возможности для развития мыслительной деятельности.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00042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</a:rPr>
              <a:t>К фронтальным занятиям должны предъявляться следующие </a:t>
            </a:r>
            <a:r>
              <a:rPr lang="ru-RU" sz="2400" u="sng" dirty="0" smtClean="0">
                <a:solidFill>
                  <a:srgbClr val="C00000"/>
                </a:solidFill>
                <a:latin typeface="Monotype Corsiva" pitchFamily="66" charset="0"/>
              </a:rPr>
              <a:t>требования</a:t>
            </a:r>
            <a:r>
              <a:rPr lang="ru-RU" sz="2400" u="sng" dirty="0" smtClean="0">
                <a:solidFill>
                  <a:srgbClr val="C00000"/>
                </a:solidFill>
              </a:rPr>
              <a:t>:</a:t>
            </a:r>
            <a:endParaRPr lang="ru-RU" sz="2400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1714488"/>
            <a:ext cx="64294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Занятие должно быть динамичным.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Обязательно включаются игровые фрагменты и сюрпризные моменты.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Должна быть частая смена различных видов деятельности.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Необходимо развивать у детей коммуникативную </a:t>
            </a:r>
            <a:r>
              <a:rPr lang="ru-RU" sz="2000" dirty="0" smtClean="0">
                <a:solidFill>
                  <a:srgbClr val="C00000"/>
                </a:solidFill>
              </a:rPr>
              <a:t>направленность, </a:t>
            </a:r>
            <a:r>
              <a:rPr lang="ru-RU" sz="2000" dirty="0" smtClean="0">
                <a:solidFill>
                  <a:srgbClr val="C00000"/>
                </a:solidFill>
              </a:rPr>
              <a:t>обучать общению с педагогом и друг с другом. Повышать самостоятельную речевую активность детей.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Необходимость на занятиях приучать детей слушать и слышать, исправлять ошибки в чужой и в своей речи.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rgbClr val="C00000"/>
                </a:solidFill>
              </a:rPr>
              <a:t>Использовать разнообразные дидактический материал, красочный и удобный.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500042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Фронтальные занятия в зависимости от конкретных задач и этапов коррекции речи подразделяются на следующие </a:t>
            </a:r>
            <a:r>
              <a:rPr lang="ru-RU" sz="2400" b="1" dirty="0" smtClean="0">
                <a:solidFill>
                  <a:schemeClr val="accent2"/>
                </a:solidFill>
                <a:latin typeface="Monotype Corsiva" pitchFamily="66" charset="0"/>
              </a:rPr>
              <a:t>типы</a:t>
            </a:r>
            <a:r>
              <a:rPr lang="ru-RU" sz="2400" b="1" dirty="0" smtClean="0">
                <a:solidFill>
                  <a:schemeClr val="accent2"/>
                </a:solidFill>
              </a:rPr>
              <a:t>: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7224" y="2714620"/>
            <a:ext cx="1500198" cy="27146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Занятия по формированию фонетико  – фонемати-ческой стороны речи     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43306" y="2714620"/>
            <a:ext cx="1571636" cy="27146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Занятия по формирова-нию и развитию связной речи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388" y="2714620"/>
            <a:ext cx="1571636" cy="27146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Занятия по формирова-нию лексико –грамматиче-ских категорий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000108"/>
            <a:ext cx="65008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Занятия  в подвижных микрогруппах  </a:t>
            </a:r>
            <a:r>
              <a:rPr lang="ru-RU" sz="2800" dirty="0" smtClean="0">
                <a:solidFill>
                  <a:srgbClr val="C00000"/>
                </a:solidFill>
              </a:rPr>
              <a:t>представляют логопеду возможность варьировать их цели и содержание в зависимости от задач коррекционной работы, речевых и индивидуально – типологических особенностей воспитанников. Данный подход помогает дифференцированно работать с детьми, недостатки которых выражены в основном в звуковой стороне речи.  </a:t>
            </a: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785926"/>
            <a:ext cx="7000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b="1" dirty="0" smtClean="0">
                <a:solidFill>
                  <a:schemeClr val="accent2"/>
                </a:solidFill>
                <a:latin typeface="Monotype Corsiva" pitchFamily="66" charset="0"/>
              </a:rPr>
              <a:t>Индивидуальные занятия</a:t>
            </a:r>
            <a:r>
              <a:rPr lang="ru-RU" sz="2000" b="1" dirty="0" smtClean="0"/>
              <a:t> </a:t>
            </a:r>
            <a:r>
              <a:rPr lang="ru-RU" sz="2000" dirty="0" smtClean="0"/>
              <a:t>позволяют осуществлять коррекцию речевых и иных недостатков психофизического развития, глубоко индивидуальных для каждого воспитанника.</a:t>
            </a:r>
          </a:p>
          <a:p>
            <a:pPr indent="457200"/>
            <a:endParaRPr lang="ru-RU" sz="2000" dirty="0" smtClean="0"/>
          </a:p>
          <a:p>
            <a:pPr indent="457200"/>
            <a:r>
              <a:rPr lang="ru-RU" sz="2000" b="1" dirty="0" smtClean="0">
                <a:solidFill>
                  <a:schemeClr val="accent2"/>
                </a:solidFill>
                <a:latin typeface="Monotype Corsiva" pitchFamily="66" charset="0"/>
              </a:rPr>
              <a:t> Основная задача</a:t>
            </a:r>
            <a:r>
              <a:rPr lang="ru-RU" sz="2000" dirty="0" smtClean="0"/>
              <a:t> индивидуальных занятий заключается в первоначальном формировании звуковой стороны речи, что включает в себя: комплекс подготовительных артикуляционных упражнений, коррекцию произношения дефектных звуков, слоговой структуры слова, развитие фонематического слуха и формирование фонематического восприятия.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614</Words>
  <Application>Microsoft Office PowerPoint</Application>
  <PresentationFormat>Экран (4:3)</PresentationFormat>
  <Paragraphs>70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МКДОУ детский сад №7 «Теремок» г.Беслана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SONY</cp:lastModifiedBy>
  <cp:revision>49</cp:revision>
  <dcterms:created xsi:type="dcterms:W3CDTF">2013-01-06T18:32:13Z</dcterms:created>
  <dcterms:modified xsi:type="dcterms:W3CDTF">2016-12-14T06:27:13Z</dcterms:modified>
</cp:coreProperties>
</file>