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2" r:id="rId3"/>
    <p:sldId id="261" r:id="rId4"/>
    <p:sldId id="258" r:id="rId5"/>
    <p:sldId id="270" r:id="rId6"/>
    <p:sldId id="271" r:id="rId7"/>
    <p:sldId id="281" r:id="rId8"/>
    <p:sldId id="264" r:id="rId9"/>
    <p:sldId id="285" r:id="rId10"/>
    <p:sldId id="283" r:id="rId11"/>
    <p:sldId id="279" r:id="rId12"/>
    <p:sldId id="286" r:id="rId13"/>
    <p:sldId id="289" r:id="rId14"/>
    <p:sldId id="290" r:id="rId15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015" autoAdjust="0"/>
    <p:restoredTop sz="94660"/>
  </p:normalViewPr>
  <p:slideViewPr>
    <p:cSldViewPr>
      <p:cViewPr varScale="1">
        <p:scale>
          <a:sx n="68" d="100"/>
          <a:sy n="68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AAAC-32A3-4F48-B3FB-AC762890F019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8A6B-FECF-4BD6-8B84-D3AAAFA13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AAAC-32A3-4F48-B3FB-AC762890F019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8A6B-FECF-4BD6-8B84-D3AAAFA13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AAAC-32A3-4F48-B3FB-AC762890F019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8A6B-FECF-4BD6-8B84-D3AAAFA13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AAAC-32A3-4F48-B3FB-AC762890F019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8A6B-FECF-4BD6-8B84-D3AAAFA13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AAAC-32A3-4F48-B3FB-AC762890F019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8A6B-FECF-4BD6-8B84-D3AAAFA13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AAAC-32A3-4F48-B3FB-AC762890F019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8A6B-FECF-4BD6-8B84-D3AAAFA13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AAAC-32A3-4F48-B3FB-AC762890F019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8A6B-FECF-4BD6-8B84-D3AAAFA13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AAAC-32A3-4F48-B3FB-AC762890F019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8A6B-FECF-4BD6-8B84-D3AAAFA13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AAAC-32A3-4F48-B3FB-AC762890F019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8A6B-FECF-4BD6-8B84-D3AAAFA13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AAAC-32A3-4F48-B3FB-AC762890F019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8A6B-FECF-4BD6-8B84-D3AAAFA13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AAAC-32A3-4F48-B3FB-AC762890F019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C7E8A6B-FECF-4BD6-8B84-D3AAAFA13D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D8AAAC-32A3-4F48-B3FB-AC762890F019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7E8A6B-FECF-4BD6-8B84-D3AAAFA13D1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32403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  <a:t/>
            </a:r>
            <a:br>
              <a:rPr lang="ru-RU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</a:b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Особенности  использования в организации образовательного процесса форм и методов работы, соответствующих возрастным и индивидуальным	особенностям современных детей дошкольного возраста в соответствии с ФГОС ДО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800200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endParaRPr lang="ru-RU" sz="3600" b="1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endParaRPr lang="ru-RU" sz="3600" b="1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endParaRPr lang="ru-RU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МКДОУ </a:t>
            </a:r>
            <a:r>
              <a:rPr lang="ru-RU" b="1" dirty="0">
                <a:solidFill>
                  <a:schemeClr val="bg1"/>
                </a:solidFill>
                <a:cs typeface="Arial" pitchFamily="34" charset="0"/>
              </a:rPr>
              <a:t>«Детский сад </a:t>
            </a:r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algn="r">
              <a:defRPr/>
            </a:pPr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№ </a:t>
            </a:r>
            <a:r>
              <a:rPr lang="ru-RU" b="1" dirty="0">
                <a:solidFill>
                  <a:schemeClr val="bg1"/>
                </a:solidFill>
                <a:cs typeface="Arial" pitchFamily="34" charset="0"/>
              </a:rPr>
              <a:t>7 </a:t>
            </a:r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г.Беслана »</a:t>
            </a:r>
            <a:endParaRPr lang="ru-RU" b="1" dirty="0">
              <a:solidFill>
                <a:schemeClr val="bg1"/>
              </a:solidFill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 2016 </a:t>
            </a:r>
            <a:r>
              <a:rPr lang="ru-RU" b="1" dirty="0">
                <a:solidFill>
                  <a:schemeClr val="bg1"/>
                </a:solidFill>
                <a:cs typeface="Arial" pitchFamily="34" charset="0"/>
              </a:rPr>
              <a:t>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1692275" y="0"/>
            <a:ext cx="3870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 как способ достижения цели</a:t>
            </a:r>
          </a:p>
        </p:txBody>
      </p:sp>
      <p:sp>
        <p:nvSpPr>
          <p:cNvPr id="14339" name="Прямоугольник 7"/>
          <p:cNvSpPr>
            <a:spLocks noChangeArrowheads="1"/>
          </p:cNvSpPr>
          <p:nvPr/>
        </p:nvSpPr>
        <p:spPr bwMode="auto">
          <a:xfrm>
            <a:off x="182563" y="1000125"/>
            <a:ext cx="88931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 методами обучения в дидактике понимаются способы совместной деятельности учителя и учащихся в процессе обучения, с помощью которых достигается выполнение намеченных задач. </a:t>
            </a: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Каждый метод состоит из определённых приёмов, который  направлен на решение более узкой учебной задачи. </a:t>
            </a:r>
          </a:p>
          <a:p>
            <a:pPr eaLnBrk="1" hangingPunct="1"/>
            <a:r>
              <a:rPr lang="ru-RU" alt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Выбор метода обучения </a:t>
            </a: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зависит от цели и содержания НОД . </a:t>
            </a:r>
            <a:r>
              <a:rPr lang="ru-RU" alt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методы используются в совокупности, в различных комбинациях друг с другом, а не изолированно</a:t>
            </a: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altLang="ru-RU" sz="1600" dirty="0">
                <a:ea typeface="Calibri" pitchFamily="34" charset="0"/>
                <a:cs typeface="Times New Roman" pitchFamily="18" charset="0"/>
              </a:rPr>
              <a:t> </a:t>
            </a:r>
            <a:endParaRPr lang="ru-RU" alt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40" name="Прямоугольник 8"/>
          <p:cNvSpPr>
            <a:spLocks noChangeArrowheads="1"/>
          </p:cNvSpPr>
          <p:nvPr/>
        </p:nvSpPr>
        <p:spPr bwMode="auto">
          <a:xfrm>
            <a:off x="182563" y="406400"/>
            <a:ext cx="8870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«Метод» </a:t>
            </a:r>
            <a:r>
              <a:rPr lang="ru-RU" altLang="ru-RU" sz="16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</a:t>
            </a:r>
            <a:r>
              <a:rPr lang="ru-RU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путь к чему-либо, способ достижения цели. , т. е. совокупность приемов и операций, используемых для достижения цели.</a:t>
            </a:r>
            <a:endParaRPr lang="ru-RU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181350" y="2781300"/>
          <a:ext cx="5872162" cy="3829048"/>
        </p:xfrm>
        <a:graphic>
          <a:graphicData uri="http://schemas.openxmlformats.org/drawingml/2006/table">
            <a:tbl>
              <a:tblPr/>
              <a:tblGrid>
                <a:gridCol w="1817254"/>
                <a:gridCol w="4054908"/>
              </a:tblGrid>
              <a:tr h="504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Традиционные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методы</a:t>
                      </a:r>
                      <a:endParaRPr lang="ru-RU" sz="1400" b="1" i="0" u="none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439" marR="9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Современные методы </a:t>
                      </a:r>
                      <a:endParaRPr lang="ru-RU" sz="1400" b="1" i="0" u="none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439" marR="9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564"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Практические</a:t>
                      </a:r>
                      <a:endParaRPr lang="ru-RU" sz="1400" dirty="0"/>
                    </a:p>
                  </a:txBody>
                  <a:tcPr marL="9439" marR="9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Методы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повышающие </a:t>
                      </a:r>
                      <a:r>
                        <a:rPr lang="ru-RU" sz="1400" b="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эмоциональную активность </a:t>
                      </a:r>
                      <a:r>
                        <a:rPr lang="ru-RU" sz="14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(авт. Смирнов)</a:t>
                      </a:r>
                      <a:endParaRPr lang="ru-RU" sz="1400" b="0" i="0" u="none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439" marR="9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Наглядные </a:t>
                      </a:r>
                    </a:p>
                  </a:txBody>
                  <a:tcPr marL="9439" marR="943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u="none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</a:t>
                      </a:r>
                      <a:r>
                        <a:rPr lang="ru-RU" sz="1400" b="0" i="0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етоды, повышающие </a:t>
                      </a:r>
                      <a:r>
                        <a:rPr lang="ru-RU" sz="1400" b="0" i="0" u="none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</a:t>
                      </a:r>
                      <a:r>
                        <a:rPr lang="ru-RU" sz="1400" b="0" i="0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ознавательную активность</a:t>
                      </a:r>
                      <a:r>
                        <a:rPr lang="ru-RU" sz="1400" b="0" i="0" u="none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(</a:t>
                      </a:r>
                      <a:r>
                        <a:rPr lang="ru-RU" sz="1400" b="0" i="0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авт. Козлова)</a:t>
                      </a:r>
                    </a:p>
                  </a:txBody>
                  <a:tcPr marL="9439" marR="9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Словесные </a:t>
                      </a:r>
                    </a:p>
                  </a:txBody>
                  <a:tcPr marL="9439" marR="943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</a:t>
                      </a:r>
                      <a:r>
                        <a:rPr lang="ru-RU" sz="14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етоды формирования долга и </a:t>
                      </a:r>
                      <a:r>
                        <a:rPr lang="ru-RU" sz="1400" b="0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</a:t>
                      </a:r>
                      <a:r>
                        <a:rPr lang="ru-RU" sz="14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тветственности (авт. </a:t>
                      </a:r>
                      <a:r>
                        <a:rPr lang="ru-RU" sz="1400" b="0" i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Бабанский</a:t>
                      </a:r>
                      <a:r>
                        <a:rPr lang="ru-RU" sz="14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 </a:t>
                      </a:r>
                      <a:endParaRPr lang="ru-RU" sz="1400" b="0" i="0" u="none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439" marR="9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Перцептивный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(чувственное   восприятие) </a:t>
                      </a:r>
                    </a:p>
                  </a:txBody>
                  <a:tcPr marL="9439" marR="943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</a:t>
                      </a:r>
                      <a:r>
                        <a:rPr lang="ru-RU" sz="14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етоды формирования интереса  к учению (авт. </a:t>
                      </a:r>
                      <a:r>
                        <a:rPr lang="ru-RU" sz="1400" b="0" i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Бабанский</a:t>
                      </a:r>
                      <a:r>
                        <a:rPr lang="ru-RU" sz="14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</a:t>
                      </a:r>
                    </a:p>
                  </a:txBody>
                  <a:tcPr marL="9439" marR="9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Наглядные </a:t>
                      </a:r>
                    </a:p>
                  </a:txBody>
                  <a:tcPr marL="9439" marR="943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</a:t>
                      </a:r>
                      <a:r>
                        <a:rPr lang="ru-RU" sz="14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етоды повышения </a:t>
                      </a:r>
                      <a:r>
                        <a:rPr lang="ru-RU" sz="1400" b="0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</a:t>
                      </a:r>
                      <a:r>
                        <a:rPr lang="ru-RU" sz="14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ознавательной активности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(авт. </a:t>
                      </a:r>
                      <a:r>
                        <a:rPr lang="ru-RU" sz="1400" b="0" i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Поддьяков</a:t>
                      </a:r>
                      <a:r>
                        <a:rPr lang="ru-RU" sz="14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.Клюева) </a:t>
                      </a:r>
                    </a:p>
                  </a:txBody>
                  <a:tcPr marL="9439" marR="9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Словесные </a:t>
                      </a:r>
                    </a:p>
                  </a:txBody>
                  <a:tcPr marL="9439" marR="943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</a:t>
                      </a:r>
                      <a:r>
                        <a:rPr lang="ru-RU" sz="14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етоды </a:t>
                      </a:r>
                      <a:r>
                        <a:rPr lang="ru-RU" sz="1400" b="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формирования </a:t>
                      </a:r>
                      <a:r>
                        <a:rPr lang="ru-RU" sz="14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интереса к </a:t>
                      </a:r>
                      <a:r>
                        <a:rPr lang="ru-RU" sz="1400" b="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учению (авт. </a:t>
                      </a:r>
                      <a:r>
                        <a:rPr lang="ru-RU" sz="1400" b="0" i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Бабанский</a:t>
                      </a:r>
                      <a:r>
                        <a:rPr lang="ru-RU" sz="1400" b="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</a:t>
                      </a:r>
                    </a:p>
                  </a:txBody>
                  <a:tcPr marL="9439" marR="9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 Игровые </a:t>
                      </a:r>
                    </a:p>
                  </a:txBody>
                  <a:tcPr marL="9439" marR="943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</a:t>
                      </a:r>
                      <a:r>
                        <a:rPr lang="ru-RU" sz="14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етоды обучения и развития </a:t>
                      </a:r>
                      <a:r>
                        <a:rPr lang="ru-RU" sz="1400" b="0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т</a:t>
                      </a:r>
                      <a:r>
                        <a:rPr lang="ru-RU" sz="14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ворчества (проф. Н.Н. </a:t>
                      </a:r>
                      <a:r>
                        <a:rPr lang="ru-RU" sz="1400" b="0" i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Поддьяков</a:t>
                      </a:r>
                      <a:r>
                        <a:rPr lang="ru-RU" sz="14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</a:t>
                      </a:r>
                      <a:endParaRPr lang="ru-RU" sz="14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439" marR="9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458" name="Picture 2" descr="https://lh3.googleusercontent.com/ZVbHkV-URUz0HMzfZQwBJmPwrNJ0nlhHlTPuAa_NXL8yWQG70dnw3T_Si8bWQd4XwrwnSySs66hcrkB1mllZfv6f6iB1TTDIEMyT_tU3u39O2xPW9iuDuDdX2wogsFMSaep0WfThlBTaiQqkhmKfRQAAbWdWVRRNszxFqqDh2Bs8IsQQRiHPzuetUepdC13PLM7YOv9-Sq1MbUa4f2wGjOv7nCDiCBrPVhXfRzfKBJLbXdAsJWP9veBQue2NNywtgydl1_wJCDWvLAJjFzpblUulj68wQwmhQpP1hOSeeXth4Vo1KQORU62CO47J2-OVHbPC0Xh9bu3echy8hxE-9uXGcaSew_pS1GF350Ex7nvcS21HYH9A561szi-DSA6srZ_MlhqyKJ7w3IoYXTaz5C6DqsMMCRpoV6-ZUpJvw-0u-HH-pCQUapo3-rnhq9w_aOEFFswS0mLQ8mzgftl56hFtK1Hw54KrXqczzFIAravfg0ijKvR14yUsXZ_FA1x9NNxQKHQOLJVYCzSRIr-00dB5_DPonJhMlMBek_dTpSHZL0PKq-RiigB9ffLWX_5cceIzK3FT5UNeF0exVPZlCKn--zqPGe94Q5VIqbhlDpWze_WQ=w883-h662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645024"/>
            <a:ext cx="2593266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86800" cy="2827784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             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В дошкольном возрасте преобладают  игровые методы в сочетании с наглядными , словесными и практическими методами. Введение в процесс обучения игры вызывает у детей:</a:t>
            </a:r>
            <a:br>
              <a:rPr lang="ru-RU" sz="18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-желание овладеть предлагаемым учебным содержанием ;</a:t>
            </a:r>
            <a:br>
              <a:rPr lang="ru-RU" sz="18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-создает мотивацию учебной деятельности;</a:t>
            </a:r>
            <a:br>
              <a:rPr lang="ru-RU" sz="18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-позволяет осуществлять в игровой форме руководство детской деятельностью ;</a:t>
            </a:r>
            <a:br>
              <a:rPr lang="ru-RU" sz="18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-доставляет удовольствие от полученного результата ,а также возможности использования его в игре по окончанию НОД.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2532" name="Содержимое 8" descr="i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3645024"/>
            <a:ext cx="1890374" cy="1772816"/>
          </a:xfrm>
        </p:spPr>
      </p:pic>
      <p:pic>
        <p:nvPicPr>
          <p:cNvPr id="22531" name="Picture 2" descr="http://im2-tub-ru.yandex.net/i?id=ab8fa622643ca78f0caf765315472f7c-11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581128"/>
            <a:ext cx="1800200" cy="2088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http://im1-tub-ru.yandex.net/i?id=1b9b1b10091cafff316960d7b33ae77b-41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573016"/>
            <a:ext cx="1656184" cy="17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 descr="http://im3-tub-ru.yandex.net/i?id=88c0ad4d45b73946497d8e5aa2a29ee4-69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653136"/>
            <a:ext cx="180092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539552" y="980728"/>
            <a:ext cx="842486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Основополагающими документами  нормативной правовой базы системы дошкольного образования, обязательными для исполнения во всех типах и видах образовательных организаций, ориентиром развития системы дошкольного образования являются: 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Конвенция ООН о правах ребенка; 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Конституция Российской Федерации 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Федеральный закон от 29 декабря 2012 года № 273-ФЗ   «Об образовании в РФ»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Федеральный государственный образовательный стандарт дошкольного </a:t>
            </a:r>
          </a:p>
          <a:p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образования приказ Министерства образования и науки РФ №1155 от 17.10.2013г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«Порядок организации и осуществления образовательной деятельности»    </a:t>
            </a:r>
          </a:p>
          <a:p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(утвержден приказом № 1014 от 30 августа, регистрация в Минюсте 26.09.2013);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Санитарно-эпидемиологические требования к  устройству, содержанию и </a:t>
            </a:r>
          </a:p>
          <a:p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организации работы в дошкольных организациях.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Основная общеобразовательная программа – образовательная программа ДОО  </a:t>
            </a:r>
          </a:p>
        </p:txBody>
      </p:sp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611560" y="260648"/>
            <a:ext cx="77771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Нормативная правовая база системы дошкольного образования  для организация   ОД  в соответствии с ФГОС  ДО</a:t>
            </a:r>
            <a:r>
              <a:rPr lang="ru-RU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altLang="ru-RU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2532" name="Picture 2" descr="http://ds227.centerstart.ru/sites/ds227.centerstart.ru/files/fgos_do.jpg"/>
          <p:cNvPicPr>
            <a:picLocks noChangeAspect="1" noChangeArrowheads="1"/>
          </p:cNvPicPr>
          <p:nvPr/>
        </p:nvPicPr>
        <p:blipFill>
          <a:blip r:embed="rId2" cstate="print"/>
          <a:srcRect r="4256"/>
          <a:stretch>
            <a:fillRect/>
          </a:stretch>
        </p:blipFill>
        <p:spPr bwMode="auto">
          <a:xfrm rot="-629759">
            <a:off x="5546022" y="4623430"/>
            <a:ext cx="1393388" cy="212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http://player.myshared.ru/1107765/data/images/img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248689"/>
            <a:ext cx="4401195" cy="260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http://ugansk-dou9.narod.ru/images/knn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05194">
            <a:off x="7427401" y="4744127"/>
            <a:ext cx="1262563" cy="200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3933056"/>
            <a:ext cx="8351837" cy="809625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3100" b="1" dirty="0" smtClean="0">
                <a:solidFill>
                  <a:srgbClr val="C00000"/>
                </a:solidFill>
                <a:cs typeface="Times New Roman" pitchFamily="18" charset="0"/>
              </a:rPr>
              <a:t>                                                                 Литература </a:t>
            </a:r>
            <a:r>
              <a:rPr lang="ru-RU" altLang="ru-RU" sz="3100" dirty="0" smtClean="0">
                <a:solidFill>
                  <a:srgbClr val="C00000"/>
                </a:solidFill>
                <a:cs typeface="Times New Roman" pitchFamily="18" charset="0"/>
              </a:rPr>
              <a:t>:</a:t>
            </a:r>
            <a:r>
              <a:rPr lang="ru-RU" sz="3100" dirty="0" smtClean="0">
                <a:cs typeface="Times New Roman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Васюкова Н Е Системный подход к планированию педагогической деятельности как условие интеграции содержания дошкольного образования // Теория и методика непрерывного профессионального образования. Сборник трудов Всероссийской научно-методической конференции -Тольятти ТГУ,2002 -Том1, 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Васюкова Н Е, Чехонина О И Интеграция содержания образования через планирование педагогической деятельности // Детский сад от А до Я -2004 -№6(12) 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3.Вершинина Н.Б., Суханова Т.И. Современные подходы к планированию образовательной работы в детском саду.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Справочно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–методические материалы. – Издательство «Учитель», 2010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Васильева А.И.,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Бахтурина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Л.А.,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Кибитина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И.И. Старший воспитатель детского сада. – М.: Просвещение, 1990. 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Воробьева Т.К. Планирование работы дошкольного образовательного учреждения. – М.: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Ансел-М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1997.  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Закон Российской Федерации от 29.12.2012 «Об образовании в РФ»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Реализация комплексно-тематического принципа организации образовательного процесса в дошкольном образовательном учреждении (методические рекомендации). Екатеринбург, 2011.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altLang="ru-RU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Прямоугольник 5"/>
          <p:cNvSpPr>
            <a:spLocks noChangeArrowheads="1"/>
          </p:cNvSpPr>
          <p:nvPr/>
        </p:nvSpPr>
        <p:spPr bwMode="auto">
          <a:xfrm>
            <a:off x="1547813" y="476250"/>
            <a:ext cx="624850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 sz="4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4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4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Благодарим </a:t>
            </a:r>
            <a:r>
              <a:rPr lang="ru-RU" altLang="ru-RU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внимание!  </a:t>
            </a:r>
            <a:endParaRPr lang="ru-RU" altLang="ru-RU" sz="40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19256" cy="151216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3100" b="1" dirty="0" smtClean="0"/>
              <a:t>Главный принцип  современного педагога: </a:t>
            </a:r>
            <a:br>
              <a:rPr lang="ru-RU" sz="3100" b="1" dirty="0" smtClean="0"/>
            </a:br>
            <a:r>
              <a:rPr lang="ru-RU" sz="3100" b="1" dirty="0" smtClean="0"/>
              <a:t>«Не надо обучать, а надо жить с детьми интересной </a:t>
            </a:r>
            <a:br>
              <a:rPr lang="ru-RU" sz="3100" b="1" dirty="0" smtClean="0"/>
            </a:br>
            <a:r>
              <a:rPr lang="ru-RU" sz="3100" b="1" dirty="0" smtClean="0"/>
              <a:t>общей жизнью»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6" name="Picture 2" descr="C:\Users\Вероника\Downloads\documents-export-2016-06-02\IMG_20151116_105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852936"/>
            <a:ext cx="4427984" cy="3320988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91264" cy="2448272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/>
              <a:t>                 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             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Федеральный государственный образовательный  стандарт дошкольного образования выдвигает перед педагогами дошкольных организаций такие требования, как использование в образовательной деятельности форм и методов работы с детьми, соответствующих их возрастным и индивидуальным особенностям и построение образовательной деятельности на основе взаимодействия взрослых с детьми, ориентированных на интересы и возможности каждого ребенка и учитывающего	социальную  ситуацию его развития.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1600" dirty="0"/>
          </a:p>
        </p:txBody>
      </p:sp>
      <p:pic>
        <p:nvPicPr>
          <p:cNvPr id="4" name="Содержимое 3" descr="spisok-xudozhestvennoj-literatury-dlya-mladshe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584" y="4005064"/>
            <a:ext cx="2376264" cy="2376264"/>
          </a:xfrm>
        </p:spPr>
      </p:pic>
      <p:pic>
        <p:nvPicPr>
          <p:cNvPr id="5" name="Picture 5" descr="M@rin@ - Блог - Привет.ру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9" y="3933825"/>
            <a:ext cx="2520106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ИлюХА\Desktop\Новая папка\8c4831f07b2b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" t="4710" r="3125" b="8333"/>
          <a:stretch>
            <a:fillRect/>
          </a:stretch>
        </p:blipFill>
        <p:spPr bwMode="auto">
          <a:xfrm>
            <a:off x="6011863" y="3789363"/>
            <a:ext cx="25209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229600" cy="1282154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800" b="1" dirty="0" smtClean="0"/>
              <a:t>ФГОС ДО  п.2.7.          Требования </a:t>
            </a:r>
            <a:r>
              <a:rPr lang="ru-RU" sz="2800" b="1" dirty="0"/>
              <a:t>к структуре образовательной </a:t>
            </a:r>
            <a:r>
              <a:rPr lang="ru-RU" sz="2800" b="1" dirty="0" smtClean="0"/>
              <a:t>программы дошкольного образования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         </a:t>
            </a:r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2800" b="1" dirty="0" smtClean="0"/>
              <a:t>Виды деятельности в раннем возрасте</a:t>
            </a:r>
          </a:p>
          <a:p>
            <a:pPr algn="ctr">
              <a:buNone/>
            </a:pPr>
            <a:r>
              <a:rPr lang="ru-RU" sz="2800" b="1" dirty="0" smtClean="0"/>
              <a:t> (2 год - 3 года) в соответствии с ФГОС ДО.</a:t>
            </a:r>
            <a:endParaRPr lang="ru-RU" sz="2800" dirty="0" smtClean="0"/>
          </a:p>
          <a:p>
            <a:pPr>
              <a:buNone/>
            </a:pPr>
            <a:r>
              <a:rPr lang="ru-RU" sz="2400" dirty="0" smtClean="0"/>
              <a:t>         </a:t>
            </a:r>
            <a:r>
              <a:rPr lang="ru-RU" sz="1600" dirty="0" smtClean="0"/>
              <a:t>Конкретное содержание указанных образовательных областей зависит от возрастных и индивидуальных особенностей детей, определяется целями и задачами Программы и может реализовываться в различных видах деятельности .</a:t>
            </a:r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75577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ФГОС   ДО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содержится указание на то, какие виды деятельности можно считать </a:t>
            </a:r>
            <a:b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приемлемыми формами практики для  ребенка дошкольного возраста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раннем возрасте (2 год - 3 года):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предметная деятельность и игры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составными и динамическими игрушками;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экспериментирование с материалами и веществами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(песок, вода, тесто и пр.);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  <p:pic>
        <p:nvPicPr>
          <p:cNvPr id="25603" name="Содержимое 3" descr="http://im0-tub-ru.yandex.net/i?id=f2b0947514779c91af6ef3b9d5cd0bdb-52-144&amp;n=21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4653136"/>
            <a:ext cx="1924050" cy="1428750"/>
          </a:xfrm>
        </p:spPr>
      </p:pic>
      <p:pic>
        <p:nvPicPr>
          <p:cNvPr id="25605" name="Picture 5" descr="http://im2-tub-ru.yandex.net/i?id=d6c6d128729d8fb60071fac1740838b1-00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24744"/>
            <a:ext cx="20875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Рисунок 6" descr="http://im3-tub-ru.yandex.net/i?id=fd744d7132216809ed56eee239a8bf56-114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196752"/>
            <a:ext cx="21605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Рисунок 7" descr="http://im3-tub-ru.yandex.net/i?id=5eee4d0a9dcf58f934582a96042e26b1-61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196752"/>
            <a:ext cx="1800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Рисунок 8" descr="http://im2-tub-ru.yandex.net/i?id=8aa1d6c66817764a4c1ae8bfadfb8b32-104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4005263"/>
            <a:ext cx="21431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ttps://lh3.googleusercontent.com/F0OTq3uLV-vZlOz3wBF0Ur09ITN7cJujjpHPwtlNS-rvL74rERGwB3Z1hDf1vZwPx_mSk5_yUtFVwY_88091aV2D3LeMf3sSk0QRNY2PbzgM3LfBfkn-BnhxDYwjDwOerhARt52ZQ-nyS-nDphNADdjUSIJPsDaanrqvRq9ErkA6rh14iYb3MWbZrEz-PfXJ8nbuUzC0kH7zrewv9EKdB-F8c09f4azZrlaMvFO3xaWVsVwdwrUwfXeGLG5nU1p5qGaYIxn_u4bvCHjiV6t7SkMT2EkDeux8tE1G2iA8IxfaBc8dTH1zAmVZmLOlBwKtwq0ac1qCB1st5uurYQ79P1zL2sR1eLPZmK4CmJjny5ccq44xIaret8aFI-hM_DpjihTIgy-XAMhcN3za2hcpPLVdCEMfiYy2DEUe4xUZHpjRV1ln43_YiCnb0vobfFgKSri-OkmSaYaQCF4-Lkf_MFaMP4FXHPnEIZ7HP1wdjpCMKEapHir8pamnD43Gl7Gi09fblanjsU7LEfE-_CUnRz-lugQAcBVJTwYLmatQuFeqRPh0QPFDixL4QSp1Dk8SWTgwngudRgjg3HYVG-aIT3k89fxBzbokI7T8xXim5C3h8in36PZz=w345-h613-no"/>
          <p:cNvPicPr>
            <a:picLocks noChangeAspect="1" noChangeArrowheads="1"/>
          </p:cNvPicPr>
          <p:nvPr/>
        </p:nvPicPr>
        <p:blipFill>
          <a:blip r:embed="rId7" cstate="print"/>
          <a:srcRect r="1393" b="30937"/>
          <a:stretch>
            <a:fillRect/>
          </a:stretch>
        </p:blipFill>
        <p:spPr bwMode="auto">
          <a:xfrm>
            <a:off x="5796136" y="3429000"/>
            <a:ext cx="2232248" cy="2777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25172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Общение со взрослым и сверстниками;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совместные игры со сверстниками под руководством взрослого; 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самообслуживание и действия с бытовыми предметами-орудиями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(ложка, совок, лопатка и пр.);</a:t>
            </a:r>
            <a:b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восприятие смысла музыки, сказок, стихов;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рассматривание картинок, двигательная активность</a:t>
            </a:r>
            <a:endParaRPr lang="ru-RU" sz="2400" dirty="0"/>
          </a:p>
        </p:txBody>
      </p:sp>
      <p:pic>
        <p:nvPicPr>
          <p:cNvPr id="26627" name="Содержимое 3" descr="http://im0-tub-ru.yandex.net/i?id=1d0395da00ae911682dd0624f4fff919-02-144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3728" y="3645024"/>
            <a:ext cx="1905000" cy="2160588"/>
          </a:xfrm>
        </p:spPr>
      </p:pic>
      <p:pic>
        <p:nvPicPr>
          <p:cNvPr id="26628" name="Picture 2" descr="http://im1-tub-ru.yandex.net/i?id=47deff34f4823266e84ab6a0c4b1ebfd-116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96952"/>
            <a:ext cx="19812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5" descr="http://im2-tub-ru.yandex.net/i?id=78826c0418b66b0a16f74f381f7abc78-24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293096"/>
            <a:ext cx="20335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4" descr="http://im2-tub-ru.yandex.net/i?id=be75177b3b2bf8c0a508e8e60e80a2f2-59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653136"/>
            <a:ext cx="194468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59632" y="1124744"/>
            <a:ext cx="7365504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Виды деятельности для детей дошкольного возраста (3  - 7 лет)</a:t>
            </a:r>
            <a:r>
              <a:rPr lang="ru-RU" sz="2800" dirty="0" smtClean="0"/>
              <a:t> </a:t>
            </a:r>
            <a:r>
              <a:rPr lang="ru-RU" sz="2800" b="1" dirty="0" smtClean="0"/>
              <a:t>в соответствии с ФГОС ДО: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1928812"/>
            <a:ext cx="8229600" cy="4929188"/>
          </a:xfrm>
        </p:spPr>
        <p:txBody>
          <a:bodyPr>
            <a:normAutofit fontScale="92500" lnSpcReduction="20000"/>
          </a:bodyPr>
          <a:lstStyle/>
          <a:p>
            <a:r>
              <a:rPr lang="ru-RU" sz="2100" b="1" dirty="0" smtClean="0"/>
              <a:t>игровая</a:t>
            </a:r>
            <a:r>
              <a:rPr lang="ru-RU" sz="2100" dirty="0" smtClean="0"/>
              <a:t>  деятельность (включая сюжетно-ролевую игру, игру с правилами и другие виды игры);</a:t>
            </a:r>
          </a:p>
          <a:p>
            <a:r>
              <a:rPr lang="ru-RU" sz="2100" b="1" dirty="0" smtClean="0"/>
              <a:t>Коммуникативная деятельность </a:t>
            </a:r>
            <a:r>
              <a:rPr lang="ru-RU" sz="2100" dirty="0" smtClean="0"/>
              <a:t> (общение и взаимодействие с взрослыми и сверстниками); </a:t>
            </a:r>
          </a:p>
          <a:p>
            <a:r>
              <a:rPr lang="ru-RU" sz="2100" b="1" dirty="0" smtClean="0"/>
              <a:t>познавательно-исследовательская</a:t>
            </a:r>
            <a:r>
              <a:rPr lang="ru-RU" sz="2100" dirty="0" smtClean="0"/>
              <a:t> деятельность (исследования объектов окружающего мира и экспериментирования с ними); </a:t>
            </a:r>
          </a:p>
          <a:p>
            <a:r>
              <a:rPr lang="ru-RU" sz="2100" b="1" dirty="0" smtClean="0"/>
              <a:t>восприятие художественной литературы и фольклора</a:t>
            </a:r>
            <a:r>
              <a:rPr lang="ru-RU" sz="2100" dirty="0" smtClean="0"/>
              <a:t>;</a:t>
            </a:r>
          </a:p>
          <a:p>
            <a:r>
              <a:rPr lang="ru-RU" sz="2100" b="1" dirty="0" smtClean="0"/>
              <a:t>самообслуживание и элементарный бытовой труд </a:t>
            </a:r>
            <a:r>
              <a:rPr lang="ru-RU" sz="2100" dirty="0" smtClean="0"/>
              <a:t>(в помещении и на улице);</a:t>
            </a:r>
          </a:p>
          <a:p>
            <a:r>
              <a:rPr lang="ru-RU" sz="2100" b="1" dirty="0" smtClean="0"/>
              <a:t>конструирование из разного материала</a:t>
            </a:r>
            <a:r>
              <a:rPr lang="ru-RU" sz="2100" dirty="0" smtClean="0"/>
              <a:t> (включая конструкторы, модули, бумагу, природный и иной материал);</a:t>
            </a:r>
          </a:p>
          <a:p>
            <a:r>
              <a:rPr lang="ru-RU" sz="2100" b="1" dirty="0" smtClean="0"/>
              <a:t>изобразительная</a:t>
            </a:r>
            <a:r>
              <a:rPr lang="ru-RU" sz="2100" dirty="0" smtClean="0"/>
              <a:t> деятельность (рисование, лепка, аппликация);</a:t>
            </a:r>
          </a:p>
          <a:p>
            <a:r>
              <a:rPr lang="ru-RU" sz="2100" b="1" dirty="0" smtClean="0"/>
              <a:t>музыкальная</a:t>
            </a:r>
            <a:r>
              <a:rPr lang="ru-RU" sz="2100" dirty="0" smtClean="0"/>
              <a:t>  деятельность (восприятие и понимание смысла музыкальных произведений, пение, музыкально-ритмические движения, игры на детских музыкальных инструментах);</a:t>
            </a:r>
          </a:p>
          <a:p>
            <a:r>
              <a:rPr lang="ru-RU" sz="2100" b="1" dirty="0" smtClean="0"/>
              <a:t> двигательная деятельность </a:t>
            </a:r>
            <a:r>
              <a:rPr lang="ru-RU" sz="2100" dirty="0" smtClean="0"/>
              <a:t>(овладение основными движениями, разнообразные формы активности ребенка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685800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ОБРАЗОВАТЕЛЬНАЯ ДЕЯТЕЛЬНОСТЬ    </a:t>
            </a:r>
            <a:br>
              <a:rPr lang="ru-RU" sz="2800" b="1" dirty="0" smtClean="0"/>
            </a:br>
            <a:r>
              <a:rPr lang="ru-RU" sz="2800" b="1" dirty="0" smtClean="0"/>
              <a:t>осуществляется на протяжении всего времени  нахождения ребенка в дошкольной  </a:t>
            </a:r>
            <a:r>
              <a:rPr lang="ru-RU" sz="2400" b="1" dirty="0" smtClean="0"/>
              <a:t>организации</a:t>
            </a:r>
            <a:r>
              <a:rPr lang="ru-RU" sz="2400" dirty="0" smtClean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b="1" dirty="0" smtClean="0">
                <a:solidFill>
                  <a:schemeClr val="tx1"/>
                </a:solidFill>
                <a:latin typeface="+mn-lt"/>
              </a:rPr>
              <a:t>     Совместная деятельность с детьми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:</a:t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- Образовательная деятельность </a:t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в режимных моментах</a:t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 во время утреннего прихода детей в </a:t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образовательную организацию, </a:t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прогулки, подготовки к приемам </a:t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пищи и дневному сну и т.п.);</a:t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 - Организованная  образовательная</a:t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 деятельность;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                     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- Самостоятельная деятельность детей.</a:t>
            </a: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- 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Взаимодействие с семьями воспитанников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411" name="Содержимое 3" descr="6mhouvb84u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4941168"/>
            <a:ext cx="1871662" cy="1223962"/>
          </a:xfrm>
        </p:spPr>
      </p:pic>
      <p:pic>
        <p:nvPicPr>
          <p:cNvPr id="17412" name="Рисунок 4" descr="Информация о alisa-sad.ru: Частный детский сад &quot;Алиса&quot; в Мос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509120"/>
            <a:ext cx="17272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5" descr="Что делать, если ребенок начал ходить в ясли? - страница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852936"/>
            <a:ext cx="2376264" cy="17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>
          <a:xfrm rot="20847867">
            <a:off x="4896376" y="3302852"/>
            <a:ext cx="1547153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Развернутая стрелка 8"/>
          <p:cNvSpPr/>
          <p:nvPr/>
        </p:nvSpPr>
        <p:spPr>
          <a:xfrm rot="5400000">
            <a:off x="2484214" y="4796706"/>
            <a:ext cx="790575" cy="10795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20089942">
            <a:off x="3647830" y="6115480"/>
            <a:ext cx="1192213" cy="322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20381147">
            <a:off x="5634023" y="6031913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1506" name="Picture 2" descr="https://lh3.googleusercontent.com/ayBRdmyctjc3H8PrWXbDtVKpe-NSoFXl8mKWPnPaN8eYrZ9WWsjcadps-LA_4LPQeb_8sX4_x_pO_du3BVWJ15oB7LUjC2cB5IT6B07_Kj9ZgLgb98dqp8fzgMR0dbyAHnYtdG7rj-f5x4ylllW7KOvFf3CmIvWGzPQaWtT-fKXNdCTCjmhzNkljWbWKF4_p_r3_N9ggAPEbmS6gvb9HEjMZWzMDvXD1umZjdJRp3I3B_1fA-D9VrsyGOl2tz4_pMAp5URtfgG2cAKk9Bt34lnpPU-1DvI2JmmVd2iokmoCcWPp-DuVvj8jBtTVJ_f9bIL8vbpKHY30eY_J604Lu48d6Rokzo43IERcQDhn-a_3xsjpKB303aoZA0F9v6FiZl3N2spUdF9CCr5wkN5pJdH-mpOTl2JGCccUQgHYIpyJWRHOk4X7ZcuKlMfzMZ0LSsJNjI3TTdvgkVBCe6Xold31Gp2aZeQUb2gH-KlzdTbINdbAlskXispqdklDCy_d3UMkGY1HJNhFevrS4zOv6hJntXQhr8sF5jHyEKmsUGSvZFhkGxifkwzbflUHdVn4kjvHtdffKjf-HeuXRECkcP75H5fULfJWXnb1lNvxnKA5Rq99rvMx6=w883-h662-n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588224" y="4797152"/>
            <a:ext cx="2339752" cy="1754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4"/>
          <p:cNvSpPr>
            <a:spLocks noChangeArrowheads="1"/>
          </p:cNvSpPr>
          <p:nvPr/>
        </p:nvSpPr>
        <p:spPr bwMode="auto">
          <a:xfrm>
            <a:off x="900113" y="-31750"/>
            <a:ext cx="7272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Использование разнообразных форм организации детей </a:t>
            </a:r>
          </a:p>
        </p:txBody>
      </p:sp>
      <p:sp>
        <p:nvSpPr>
          <p:cNvPr id="13315" name="Прямоугольник 8"/>
          <p:cNvSpPr>
            <a:spLocks noChangeArrowheads="1"/>
          </p:cNvSpPr>
          <p:nvPr/>
        </p:nvSpPr>
        <p:spPr bwMode="auto">
          <a:xfrm>
            <a:off x="250825" y="195263"/>
            <a:ext cx="874553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чаются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по количественному составу участников, способам деятельности,  характеру взаимодействия между ними, месту проведения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 Форма организации обучения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это способ организации обучения, который осуществляется в определенном порядке и режиме.  </a:t>
            </a:r>
          </a:p>
          <a:p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altLang="ru-RU" sz="1400" b="1" i="1" dirty="0" err="1" smtClean="0">
                <a:latin typeface="Times New Roman" pitchFamily="18" charset="0"/>
                <a:cs typeface="Times New Roman" pitchFamily="18" charset="0"/>
              </a:rPr>
              <a:t>отли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0825" y="1374775"/>
          <a:ext cx="8785225" cy="4790440"/>
        </p:xfrm>
        <a:graphic>
          <a:graphicData uri="http://schemas.openxmlformats.org/drawingml/2006/table">
            <a:tbl>
              <a:tblPr/>
              <a:tblGrid>
                <a:gridCol w="2736850"/>
                <a:gridCol w="2952750"/>
                <a:gridCol w="3095625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Индивидуальная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 с одним ребенком) 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                 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Подгрупповая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(индивидуально-коллективная)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                  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Особенность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Позволяет индивидуализировать обучение (</a:t>
                      </a: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содержание, методы, средства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), однако требует от ребёнка больших нервных затрат; создаёт эмоциональный дискомфорт, неэкономичность обучения; ограничение сотрудничества с другими детьми. </a:t>
                      </a: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alt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Работа с литературой; письменные упражнения; экспериментальная деятельность – опыты, наблюдения; работа на компьютере.) 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                    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Особенность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Группа делится на подгруппы.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Основания для комплектации</a:t>
                      </a: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: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личная симпатия, общность интересов, но не по уровню развития.  При этом педагогу, в первую очередь, важно обеспечить взаимодействие детей в процессе обучения. </a:t>
                      </a:r>
                      <a:r>
                        <a:rPr kumimoji="0" lang="ru-RU" alt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(Работа группами во время  НОД; экскурсия по группам; трудовая практическая непосредственно образовательная деятельность.)  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         Особенность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Работа со всей группой, чёткое расписание, единое содержание.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Достоинствами формы являются чёткая организационная структура, простое управление, возможность взаимодействия детей, экономичность обучения; недостатком – трудности в индивидуализации обучения.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НОД усвоения знаний; овладения умениями и навыками; применения знаний, умений и навыков; обобщения и систематизации знаний; проверки и самопроверки знаний, умений и навыков; комбинированная по комплексу её основных задач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.)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30" name="Прямоугольник 5"/>
          <p:cNvSpPr>
            <a:spLocks noChangeArrowheads="1"/>
          </p:cNvSpPr>
          <p:nvPr/>
        </p:nvSpPr>
        <p:spPr bwMode="auto">
          <a:xfrm>
            <a:off x="2843213" y="1101725"/>
            <a:ext cx="3124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Формы организации  обучения 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31" name="Picture 2" descr="http://ud.kmvcity.ru/files/8/9/c/S00189c1417440896568677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" y="1922463"/>
            <a:ext cx="1901825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Picture 6" descr="http://mdou40.ru/upload/images/psihil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5338" y="1922463"/>
            <a:ext cx="195738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Picture 4" descr="http://www.funlib.ru/cimg/2014/102419/23264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3800" y="1951038"/>
            <a:ext cx="18986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4" name="Прямоугольник 6"/>
          <p:cNvSpPr>
            <a:spLocks noChangeArrowheads="1"/>
          </p:cNvSpPr>
          <p:nvPr/>
        </p:nvSpPr>
        <p:spPr bwMode="auto">
          <a:xfrm>
            <a:off x="6184900" y="1381125"/>
            <a:ext cx="2359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Фронтальная.</a:t>
            </a:r>
            <a:endParaRPr lang="ru-RU" altLang="ru-RU" sz="1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400" b="1" i="1">
                <a:latin typeface="Times New Roman" pitchFamily="18" charset="0"/>
                <a:cs typeface="Times New Roman" pitchFamily="18" charset="0"/>
              </a:rPr>
              <a:t>(Обще групповая )</a:t>
            </a:r>
            <a:r>
              <a:rPr lang="ru-RU" altLang="ru-RU" sz="1400" i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335" name="Прямоугольник 1"/>
          <p:cNvSpPr>
            <a:spLocks noChangeArrowheads="1"/>
          </p:cNvSpPr>
          <p:nvPr/>
        </p:nvSpPr>
        <p:spPr bwMode="auto">
          <a:xfrm>
            <a:off x="0" y="6167438"/>
            <a:ext cx="9144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>
                <a:solidFill>
                  <a:srgbClr val="313413"/>
                </a:solidFill>
                <a:latin typeface="Times New Roman" pitchFamily="18" charset="0"/>
                <a:cs typeface="Times New Roman" pitchFamily="18" charset="0"/>
              </a:rPr>
              <a:t>Выбор количества детей зависит от: возрастных и индивидуальных особенностей детей;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>
                <a:solidFill>
                  <a:srgbClr val="313413"/>
                </a:solidFill>
                <a:latin typeface="Times New Roman" pitchFamily="18" charset="0"/>
                <a:cs typeface="Times New Roman" pitchFamily="18" charset="0"/>
              </a:rPr>
              <a:t> вида деятельности; интереса детей к данному занятию;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400">
                <a:solidFill>
                  <a:srgbClr val="313413"/>
                </a:solidFill>
                <a:latin typeface="Times New Roman" pitchFamily="18" charset="0"/>
                <a:cs typeface="Times New Roman" pitchFamily="18" charset="0"/>
              </a:rPr>
              <a:t>сложности материала.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Необходимо помнить</a:t>
            </a:r>
            <a:r>
              <a:rPr lang="ru-RU" altLang="ru-RU" sz="14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Каждый ребенок должен получить одинаковые стартовые возможности для обучения в школе</a:t>
            </a:r>
            <a:endParaRPr lang="ru-RU" altLang="ru-RU" sz="140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630</TotalTime>
  <Words>500</Words>
  <Application>Microsoft Office PowerPoint</Application>
  <PresentationFormat>Экран (4:3)</PresentationFormat>
  <Paragraphs>114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 Особенности  использования в организации образовательного процесса форм и методов работы, соответствующих возрастным и индивидуальным особенностям современных детей дошкольного возраста в соответствии с ФГОС ДО</vt:lpstr>
      <vt:lpstr>     Главный принцип  современного педагога:  «Не надо обучать, а надо жить с детьми интересной  общей жизнью»   </vt:lpstr>
      <vt:lpstr>                                     Федеральный государственный образовательный  стандарт дошкольного образования выдвигает перед педагогами дошкольных организаций такие требования, как использование в образовательной деятельности форм и методов работы с детьми, соответствующих их возрастным и индивидуальным особенностям и построение образовательной деятельности на основе взаимодействия взрослых с детьми, ориентированных на интересы и возможности каждого ребенка и учитывающего социальную  ситуацию его развития.  </vt:lpstr>
      <vt:lpstr>    ФГОС ДО  п.2.7.          Требования к структуре образовательной программы дошкольного образования  </vt:lpstr>
      <vt:lpstr>  В ФГОС   ДО содержится указание на то, какие виды деятельности можно считать  приемлемыми формами практики для  ребенка дошкольного возраста:   В раннем возрасте (2 год - 3 года):  - предметная деятельность и игры с составными и динамическими игрушками;          - экспериментирование с материалами и веществами (песок, вода, тесто и пр.);  </vt:lpstr>
      <vt:lpstr>- Общение со взрослым и сверстниками; - совместные игры со сверстниками под руководством взрослого;  - самообслуживание и действия с бытовыми предметами-орудиями (ложка, совок, лопатка и пр.); - восприятие смысла музыки, сказок, стихов; - рассматривание картинок, двигательная активность</vt:lpstr>
      <vt:lpstr>Виды деятельности для детей дошкольного возраста (3  - 7 лет) в соответствии с ФГОС ДО:</vt:lpstr>
      <vt:lpstr>ОБРАЗОВАТЕЛЬНАЯ ДЕЯТЕЛЬНОСТЬ     осуществляется на протяжении всего времени  нахождения ребенка в дошкольной  организации.      Совместная деятельность с детьми: - Образовательная деятельность  в режимных моментах  во время утреннего прихода детей в  образовательную организацию,  прогулки, подготовки к приемам  пищи и дневному сну и т.п.);  - Организованная  образовательная  деятельность;                           - Самостоятельная деятельность детей. - Взаимодействие с семьями воспитанников</vt:lpstr>
      <vt:lpstr>Слайд 9</vt:lpstr>
      <vt:lpstr>Слайд 10</vt:lpstr>
      <vt:lpstr>                   В дошкольном возрасте преобладают  игровые методы в сочетании с наглядными , словесными и практическими методами. Введение в процесс обучения игры вызывает у детей: -желание овладеть предлагаемым учебным содержанием ; -создает мотивацию учебной деятельности; -позволяет осуществлять в игровой форме руководство детской деятельностью ; -доставляет удовольствие от полученного результата ,а также возможности использования его в игре по окончанию НОД. </vt:lpstr>
      <vt:lpstr>Слайд 12</vt:lpstr>
      <vt:lpstr>                                                                 Литература :   1. Васюкова Н Е Системный подход к планированию педагогической деятельности как условие интеграции содержания дошкольного образования // Теория и методика непрерывного профессионального образования. Сборник трудов Всероссийской научно-методической конференции -Тольятти ТГУ,2002 -Том1,   2. Васюкова Н Е, Чехонина О И Интеграция содержания образования через планирование педагогической деятельности // Детский сад от А до Я -2004 -№6(12)   3.Вершинина Н.Б., Суханова Т.И. Современные подходы к планированию образовательной работы в детском саду. Справочно–методические материалы. – Издательство «Учитель», 2010 4. Васильева А.И., Бахтурина Л.А., Кибитина И.И. Старший воспитатель детского сада. – М.: Просвещение, 1990.   5. Воробьева Т.К. Планирование работы дошкольного образовательного учреждения. – М.: «Ансел-М», 1997.  . 6. Закон Российской Федерации от 29.12.2012 «Об образовании в РФ»  7. Реализация комплексно-тематического принципа организации образовательного процесса в дошкольном образовательном учреждении (методические рекомендации). Екатеринбург, 2011. 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 использования в организации образовательного процесса форм и методов работы, соответствующих возрастным и индивидуальным особенностям современных детей дошкольного возраста в соответствии с ФГОС ДО</dc:title>
  <dc:creator>User</dc:creator>
  <cp:lastModifiedBy>123</cp:lastModifiedBy>
  <cp:revision>76</cp:revision>
  <dcterms:created xsi:type="dcterms:W3CDTF">2014-08-25T17:20:34Z</dcterms:created>
  <dcterms:modified xsi:type="dcterms:W3CDTF">2016-12-21T11:26:19Z</dcterms:modified>
</cp:coreProperties>
</file>